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8" r:id="rId2"/>
    <p:sldId id="276" r:id="rId3"/>
    <p:sldId id="280" r:id="rId4"/>
    <p:sldId id="261" r:id="rId5"/>
    <p:sldId id="279" r:id="rId6"/>
    <p:sldId id="268" r:id="rId7"/>
    <p:sldId id="267" r:id="rId8"/>
    <p:sldId id="269" r:id="rId9"/>
    <p:sldId id="284" r:id="rId10"/>
    <p:sldId id="285" r:id="rId11"/>
    <p:sldId id="271" r:id="rId12"/>
    <p:sldId id="272" r:id="rId13"/>
    <p:sldId id="289" r:id="rId14"/>
    <p:sldId id="290" r:id="rId15"/>
    <p:sldId id="291" r:id="rId16"/>
    <p:sldId id="292" r:id="rId17"/>
    <p:sldId id="293" r:id="rId18"/>
    <p:sldId id="287" r:id="rId19"/>
    <p:sldId id="288" r:id="rId20"/>
    <p:sldId id="286" r:id="rId21"/>
    <p:sldId id="273" r:id="rId22"/>
    <p:sldId id="274"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6" autoAdjust="0"/>
    <p:restoredTop sz="81132" autoAdjust="0"/>
  </p:normalViewPr>
  <p:slideViewPr>
    <p:cSldViewPr snapToGrid="0">
      <p:cViewPr>
        <p:scale>
          <a:sx n="77" d="100"/>
          <a:sy n="77" d="100"/>
        </p:scale>
        <p:origin x="-826"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F73462-5680-40D1-8D1A-41ECEB5B5D78}" type="doc">
      <dgm:prSet loTypeId="urn:microsoft.com/office/officeart/2005/8/layout/hierarchy4" loCatId="hierarchy" qsTypeId="urn:microsoft.com/office/officeart/2005/8/quickstyle/simple1" qsCatId="simple" csTypeId="urn:microsoft.com/office/officeart/2005/8/colors/accent0_1" csCatId="mainScheme" phldr="1"/>
      <dgm:spPr/>
      <dgm:t>
        <a:bodyPr/>
        <a:lstStyle/>
        <a:p>
          <a:endParaRPr lang="x-none"/>
        </a:p>
      </dgm:t>
    </dgm:pt>
    <dgm:pt modelId="{5C5C74A3-379C-4273-8211-68334A369AA2}">
      <dgm:prSet phldrT="[Текст]" custT="1"/>
      <dgm:spPr/>
      <dgm:t>
        <a:bodyPr/>
        <a:lstStyle/>
        <a:p>
          <a:r>
            <a:rPr lang="ru-RU" sz="3200" dirty="0" err="1" smtClean="0">
              <a:latin typeface="Arial" panose="020B0604020202020204" pitchFamily="34" charset="0"/>
              <a:cs typeface="Arial" panose="020B0604020202020204" pitchFamily="34" charset="0"/>
            </a:rPr>
            <a:t>Салық</a:t>
          </a:r>
          <a:r>
            <a:rPr lang="ru-RU" sz="3200" dirty="0" smtClean="0">
              <a:latin typeface="Arial" panose="020B0604020202020204" pitchFamily="34" charset="0"/>
              <a:cs typeface="Arial" panose="020B0604020202020204" pitchFamily="34" charset="0"/>
            </a:rPr>
            <a:t> </a:t>
          </a:r>
          <a:r>
            <a:rPr lang="ru-RU" sz="3200" dirty="0" err="1" smtClean="0">
              <a:latin typeface="Arial" panose="020B0604020202020204" pitchFamily="34" charset="0"/>
              <a:cs typeface="Arial" panose="020B0604020202020204" pitchFamily="34" charset="0"/>
            </a:rPr>
            <a:t>міндеттемесінің</a:t>
          </a:r>
          <a:r>
            <a:rPr lang="ru-RU" sz="3200" dirty="0" smtClean="0">
              <a:latin typeface="Arial" panose="020B0604020202020204" pitchFamily="34" charset="0"/>
              <a:cs typeface="Arial" panose="020B0604020202020204" pitchFamily="34" charset="0"/>
            </a:rPr>
            <a:t> </a:t>
          </a:r>
          <a:r>
            <a:rPr lang="ru-RU" sz="3200" dirty="0" err="1" smtClean="0">
              <a:latin typeface="Arial" panose="020B0604020202020204" pitchFamily="34" charset="0"/>
              <a:cs typeface="Arial" panose="020B0604020202020204" pitchFamily="34" charset="0"/>
            </a:rPr>
            <a:t>элементтері</a:t>
          </a:r>
          <a:endParaRPr lang="x-none" sz="3200" dirty="0">
            <a:latin typeface="Arial" panose="020B0604020202020204" pitchFamily="34" charset="0"/>
            <a:cs typeface="Arial" panose="020B0604020202020204" pitchFamily="34" charset="0"/>
          </a:endParaRPr>
        </a:p>
      </dgm:t>
    </dgm:pt>
    <dgm:pt modelId="{06654BBA-2828-4AE9-B876-E262C7D60394}" type="parTrans" cxnId="{309DBB59-E23D-4AF2-BD5F-A1C9FBCE3E31}">
      <dgm:prSet/>
      <dgm:spPr/>
      <dgm:t>
        <a:bodyPr/>
        <a:lstStyle/>
        <a:p>
          <a:endParaRPr lang="x-none">
            <a:latin typeface="Arial" panose="020B0604020202020204" pitchFamily="34" charset="0"/>
            <a:cs typeface="Arial" panose="020B0604020202020204" pitchFamily="34" charset="0"/>
          </a:endParaRPr>
        </a:p>
      </dgm:t>
    </dgm:pt>
    <dgm:pt modelId="{F9BA6986-8F41-4999-A4D3-36633FB2C5AB}" type="sibTrans" cxnId="{309DBB59-E23D-4AF2-BD5F-A1C9FBCE3E31}">
      <dgm:prSet/>
      <dgm:spPr/>
      <dgm:t>
        <a:bodyPr/>
        <a:lstStyle/>
        <a:p>
          <a:endParaRPr lang="x-none">
            <a:latin typeface="Arial" panose="020B0604020202020204" pitchFamily="34" charset="0"/>
            <a:cs typeface="Arial" panose="020B0604020202020204" pitchFamily="34" charset="0"/>
          </a:endParaRPr>
        </a:p>
      </dgm:t>
    </dgm:pt>
    <dgm:pt modelId="{6724A74F-B241-4865-9825-FE7022722683}">
      <dgm:prSet phldrT="[Текст]"/>
      <dgm:spPr/>
      <dgm:t>
        <a:bodyPr/>
        <a:lstStyle/>
        <a:p>
          <a:r>
            <a:rPr lang="ru-RU" dirty="0" err="1" smtClean="0">
              <a:latin typeface="Arial" panose="020B0604020202020204" pitchFamily="34" charset="0"/>
              <a:cs typeface="Arial" panose="020B0604020202020204" pitchFamily="34" charset="0"/>
            </a:rPr>
            <a:t>Субъектілер</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міндеттемесі</a:t>
          </a:r>
          <a:endParaRPr lang="x-none" dirty="0">
            <a:latin typeface="Arial" panose="020B0604020202020204" pitchFamily="34" charset="0"/>
            <a:cs typeface="Arial" panose="020B0604020202020204" pitchFamily="34" charset="0"/>
          </a:endParaRPr>
        </a:p>
      </dgm:t>
    </dgm:pt>
    <dgm:pt modelId="{1B3A6DEF-ACC0-4B4A-9556-A2C03F73F1E9}" type="parTrans" cxnId="{86EFA482-7D62-4ABC-91CB-643C8DCBD839}">
      <dgm:prSet/>
      <dgm:spPr/>
      <dgm:t>
        <a:bodyPr/>
        <a:lstStyle/>
        <a:p>
          <a:endParaRPr lang="x-none">
            <a:latin typeface="Arial" panose="020B0604020202020204" pitchFamily="34" charset="0"/>
            <a:cs typeface="Arial" panose="020B0604020202020204" pitchFamily="34" charset="0"/>
          </a:endParaRPr>
        </a:p>
      </dgm:t>
    </dgm:pt>
    <dgm:pt modelId="{872D993A-4603-40AB-93D3-85AD3AA3BB26}" type="sibTrans" cxnId="{86EFA482-7D62-4ABC-91CB-643C8DCBD839}">
      <dgm:prSet/>
      <dgm:spPr/>
      <dgm:t>
        <a:bodyPr/>
        <a:lstStyle/>
        <a:p>
          <a:endParaRPr lang="x-none">
            <a:latin typeface="Arial" panose="020B0604020202020204" pitchFamily="34" charset="0"/>
            <a:cs typeface="Arial" panose="020B0604020202020204" pitchFamily="34" charset="0"/>
          </a:endParaRPr>
        </a:p>
      </dgm:t>
    </dgm:pt>
    <dgm:pt modelId="{1F7F3D02-D25E-4B35-85FA-AE0C2337E240}">
      <dgm:prSet phldrT="[Текст]"/>
      <dgm:spPr/>
      <dgm:t>
        <a:bodyPr/>
        <a:lstStyle/>
        <a:p>
          <a:r>
            <a:rPr lang="ru-RU" dirty="0" err="1" smtClean="0">
              <a:latin typeface="Arial" panose="020B0604020202020204" pitchFamily="34" charset="0"/>
              <a:cs typeface="Arial" panose="020B0604020202020204" pitchFamily="34" charset="0"/>
            </a:rPr>
            <a:t>міндеттеме</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объектісі</a:t>
          </a:r>
          <a:r>
            <a:rPr lang="ru-RU" dirty="0" smtClean="0">
              <a:latin typeface="Arial" panose="020B0604020202020204" pitchFamily="34" charset="0"/>
              <a:cs typeface="Arial" panose="020B0604020202020204" pitchFamily="34" charset="0"/>
            </a:rPr>
            <a:t>  </a:t>
          </a:r>
          <a:endParaRPr lang="x-none" dirty="0">
            <a:latin typeface="Arial" panose="020B0604020202020204" pitchFamily="34" charset="0"/>
            <a:cs typeface="Arial" panose="020B0604020202020204" pitchFamily="34" charset="0"/>
          </a:endParaRPr>
        </a:p>
      </dgm:t>
    </dgm:pt>
    <dgm:pt modelId="{983761D1-381B-4E5D-BC63-2F2FF04E9B3D}" type="parTrans" cxnId="{8572BAAE-F6FD-42FB-A7B3-BC0284BCF645}">
      <dgm:prSet/>
      <dgm:spPr/>
      <dgm:t>
        <a:bodyPr/>
        <a:lstStyle/>
        <a:p>
          <a:endParaRPr lang="x-none">
            <a:latin typeface="Arial" panose="020B0604020202020204" pitchFamily="34" charset="0"/>
            <a:cs typeface="Arial" panose="020B0604020202020204" pitchFamily="34" charset="0"/>
          </a:endParaRPr>
        </a:p>
      </dgm:t>
    </dgm:pt>
    <dgm:pt modelId="{820F1190-4637-4AA8-AF95-B7E813A22DDD}" type="sibTrans" cxnId="{8572BAAE-F6FD-42FB-A7B3-BC0284BCF645}">
      <dgm:prSet/>
      <dgm:spPr/>
      <dgm:t>
        <a:bodyPr/>
        <a:lstStyle/>
        <a:p>
          <a:endParaRPr lang="x-none">
            <a:latin typeface="Arial" panose="020B0604020202020204" pitchFamily="34" charset="0"/>
            <a:cs typeface="Arial" panose="020B0604020202020204" pitchFamily="34" charset="0"/>
          </a:endParaRPr>
        </a:p>
      </dgm:t>
    </dgm:pt>
    <dgm:pt modelId="{C8375077-2CA4-4241-BAA1-33ADDC3219E5}">
      <dgm:prSet phldrT="[Текст]"/>
      <dgm:spPr/>
      <dgm:t>
        <a:bodyPr/>
        <a:lstStyle/>
        <a:p>
          <a:r>
            <a:rPr lang="ru-RU" dirty="0" err="1" smtClean="0">
              <a:latin typeface="Arial" panose="020B0604020202020204" pitchFamily="34" charset="0"/>
              <a:cs typeface="Arial" panose="020B0604020202020204" pitchFamily="34" charset="0"/>
            </a:rPr>
            <a:t>міндеттеменің</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мазмұны</a:t>
          </a:r>
          <a:endParaRPr lang="x-none" dirty="0">
            <a:latin typeface="Arial" panose="020B0604020202020204" pitchFamily="34" charset="0"/>
            <a:cs typeface="Arial" panose="020B0604020202020204" pitchFamily="34" charset="0"/>
          </a:endParaRPr>
        </a:p>
      </dgm:t>
    </dgm:pt>
    <dgm:pt modelId="{9A153C51-DDA6-462F-8DE4-4470683DA23B}" type="parTrans" cxnId="{F759680E-B40A-48C4-939F-AE5C57D93837}">
      <dgm:prSet/>
      <dgm:spPr/>
      <dgm:t>
        <a:bodyPr/>
        <a:lstStyle/>
        <a:p>
          <a:endParaRPr lang="x-none">
            <a:latin typeface="Arial" panose="020B0604020202020204" pitchFamily="34" charset="0"/>
            <a:cs typeface="Arial" panose="020B0604020202020204" pitchFamily="34" charset="0"/>
          </a:endParaRPr>
        </a:p>
      </dgm:t>
    </dgm:pt>
    <dgm:pt modelId="{45A286D7-C690-48F5-8AAC-626CF105C62A}" type="sibTrans" cxnId="{F759680E-B40A-48C4-939F-AE5C57D93837}">
      <dgm:prSet/>
      <dgm:spPr/>
      <dgm:t>
        <a:bodyPr/>
        <a:lstStyle/>
        <a:p>
          <a:endParaRPr lang="x-none">
            <a:latin typeface="Arial" panose="020B0604020202020204" pitchFamily="34" charset="0"/>
            <a:cs typeface="Arial" panose="020B0604020202020204" pitchFamily="34" charset="0"/>
          </a:endParaRPr>
        </a:p>
      </dgm:t>
    </dgm:pt>
    <dgm:pt modelId="{6A0640DF-6B1F-44F7-9DBF-B648DEA8C920}">
      <dgm:prSet phldrT="[Текст]" custT="1"/>
      <dgm:spPr/>
      <dgm:t>
        <a:bodyPr/>
        <a:lstStyle/>
        <a:p>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міндеттемесінің</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субъектілері</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тараптары</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бір</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жағынан</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мемлекет</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екінші</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жағынан</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төлеуші</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болып</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табылады</a:t>
          </a:r>
          <a:r>
            <a:rPr lang="ru-RU" sz="1100" dirty="0" smtClean="0">
              <a:latin typeface="Arial" panose="020B0604020202020204" pitchFamily="34" charset="0"/>
              <a:cs typeface="Arial" panose="020B0604020202020204" pitchFamily="34" charset="0"/>
            </a:rPr>
            <a:t>.</a:t>
          </a:r>
          <a:endParaRPr lang="x-none" sz="1100" dirty="0">
            <a:latin typeface="Arial" panose="020B0604020202020204" pitchFamily="34" charset="0"/>
            <a:cs typeface="Arial" panose="020B0604020202020204" pitchFamily="34" charset="0"/>
          </a:endParaRPr>
        </a:p>
      </dgm:t>
    </dgm:pt>
    <dgm:pt modelId="{4BF04F58-D1CC-476E-A0BF-6D306ABB2471}" type="parTrans" cxnId="{428388E2-C725-44D8-9BE7-F17BF25E4590}">
      <dgm:prSet/>
      <dgm:spPr/>
      <dgm:t>
        <a:bodyPr/>
        <a:lstStyle/>
        <a:p>
          <a:endParaRPr lang="x-none">
            <a:latin typeface="Arial" panose="020B0604020202020204" pitchFamily="34" charset="0"/>
            <a:cs typeface="Arial" panose="020B0604020202020204" pitchFamily="34" charset="0"/>
          </a:endParaRPr>
        </a:p>
      </dgm:t>
    </dgm:pt>
    <dgm:pt modelId="{26AB3679-0434-4C25-B294-D3879884B4F5}" type="sibTrans" cxnId="{428388E2-C725-44D8-9BE7-F17BF25E4590}">
      <dgm:prSet/>
      <dgm:spPr/>
      <dgm:t>
        <a:bodyPr/>
        <a:lstStyle/>
        <a:p>
          <a:endParaRPr lang="x-none">
            <a:latin typeface="Arial" panose="020B0604020202020204" pitchFamily="34" charset="0"/>
            <a:cs typeface="Arial" panose="020B0604020202020204" pitchFamily="34" charset="0"/>
          </a:endParaRPr>
        </a:p>
      </dgm:t>
    </dgm:pt>
    <dgm:pt modelId="{7BCE4237-35BF-43AF-BEF5-9247F48ED31F}">
      <dgm:prSet custT="1"/>
      <dgm:spPr/>
      <dgm:t>
        <a:bodyPr/>
        <a:lstStyle/>
        <a:p>
          <a:r>
            <a:rPr lang="ru-RU" sz="1100" dirty="0" err="1" smtClean="0">
              <a:latin typeface="Arial" panose="020B0604020202020204" pitchFamily="34" charset="0"/>
              <a:cs typeface="Arial" panose="020B0604020202020204" pitchFamily="34" charset="0"/>
            </a:rPr>
            <a:t>Мемлекет</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құқығы</a:t>
          </a:r>
          <a:r>
            <a:rPr lang="ru-RU" sz="1100" dirty="0" smtClean="0">
              <a:latin typeface="Arial" panose="020B0604020202020204" pitchFamily="34" charset="0"/>
              <a:cs typeface="Arial" panose="020B0604020202020204" pitchFamily="34" charset="0"/>
            </a:rPr>
            <a:t> бар субъект </a:t>
          </a:r>
          <a:r>
            <a:rPr lang="ru-RU" sz="1100" dirty="0" err="1" smtClean="0">
              <a:latin typeface="Arial" panose="020B0604020202020204" pitchFamily="34" charset="0"/>
              <a:cs typeface="Arial" panose="020B0604020202020204" pitchFamily="34" charset="0"/>
            </a:rPr>
            <a:t>ретінде</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төлеуші</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міндетті</a:t>
          </a:r>
          <a:r>
            <a:rPr lang="ru-RU" sz="1100" dirty="0" smtClean="0">
              <a:latin typeface="Arial" panose="020B0604020202020204" pitchFamily="34" charset="0"/>
              <a:cs typeface="Arial" panose="020B0604020202020204" pitchFamily="34" charset="0"/>
            </a:rPr>
            <a:t> субъект </a:t>
          </a:r>
          <a:r>
            <a:rPr lang="ru-RU" sz="1100" dirty="0" err="1" smtClean="0">
              <a:latin typeface="Arial" panose="020B0604020202020204" pitchFamily="34" charset="0"/>
              <a:cs typeface="Arial" panose="020B0604020202020204" pitchFamily="34" charset="0"/>
            </a:rPr>
            <a:t>ретінде</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әрекет</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етеді</a:t>
          </a:r>
          <a:r>
            <a:rPr lang="ru-RU" sz="1100" dirty="0" smtClean="0">
              <a:latin typeface="Arial" panose="020B0604020202020204" pitchFamily="34" charset="0"/>
              <a:cs typeface="Arial" panose="020B0604020202020204" pitchFamily="34" charset="0"/>
            </a:rPr>
            <a:t>.</a:t>
          </a:r>
          <a:endParaRPr lang="x-none" sz="1100" dirty="0">
            <a:latin typeface="Arial" panose="020B0604020202020204" pitchFamily="34" charset="0"/>
            <a:cs typeface="Arial" panose="020B0604020202020204" pitchFamily="34" charset="0"/>
          </a:endParaRPr>
        </a:p>
      </dgm:t>
    </dgm:pt>
    <dgm:pt modelId="{E08E05FF-5D14-4A93-A112-2316B5D4D7E1}" type="parTrans" cxnId="{57366058-74C2-4AB6-AE5C-8EDAE46FECD5}">
      <dgm:prSet/>
      <dgm:spPr/>
      <dgm:t>
        <a:bodyPr/>
        <a:lstStyle/>
        <a:p>
          <a:endParaRPr lang="x-none">
            <a:latin typeface="Arial" panose="020B0604020202020204" pitchFamily="34" charset="0"/>
            <a:cs typeface="Arial" panose="020B0604020202020204" pitchFamily="34" charset="0"/>
          </a:endParaRPr>
        </a:p>
      </dgm:t>
    </dgm:pt>
    <dgm:pt modelId="{4A882A64-565D-47F7-B478-3567AF1CF77E}" type="sibTrans" cxnId="{57366058-74C2-4AB6-AE5C-8EDAE46FECD5}">
      <dgm:prSet/>
      <dgm:spPr/>
      <dgm:t>
        <a:bodyPr/>
        <a:lstStyle/>
        <a:p>
          <a:endParaRPr lang="x-none">
            <a:latin typeface="Arial" panose="020B0604020202020204" pitchFamily="34" charset="0"/>
            <a:cs typeface="Arial" panose="020B0604020202020204" pitchFamily="34" charset="0"/>
          </a:endParaRPr>
        </a:p>
      </dgm:t>
    </dgm:pt>
    <dgm:pt modelId="{CC9F9273-A639-4FB5-86EA-22B4A3F895A1}">
      <dgm:prSet phldrT="[Текст]" custT="1"/>
      <dgm:spPr/>
      <dgm:t>
        <a:bodyPr/>
        <a:lstStyle/>
        <a:p>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міндеттемесінің</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объектісі</a:t>
          </a:r>
          <a:r>
            <a:rPr lang="ru-RU" sz="1100" dirty="0" smtClean="0">
              <a:latin typeface="Arial" panose="020B0604020202020204" pitchFamily="34" charset="0"/>
              <a:cs typeface="Arial" panose="020B0604020202020204" pitchFamily="34" charset="0"/>
            </a:rPr>
            <a:t> - </a:t>
          </a:r>
          <a:r>
            <a:rPr lang="ru-RU" sz="1100" dirty="0" err="1" smtClean="0">
              <a:latin typeface="Arial" panose="020B0604020202020204" pitchFamily="34" charset="0"/>
              <a:cs typeface="Arial" panose="020B0604020202020204" pitchFamily="34" charset="0"/>
            </a:rPr>
            <a:t>бұл</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міндетті</a:t>
          </a:r>
          <a:r>
            <a:rPr lang="ru-RU" sz="1100" dirty="0" smtClean="0">
              <a:latin typeface="Arial" panose="020B0604020202020204" pitchFamily="34" charset="0"/>
              <a:cs typeface="Arial" panose="020B0604020202020204" pitchFamily="34" charset="0"/>
            </a:rPr>
            <a:t> субъект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төлеуші</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органдарында</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тіркеу</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салу </a:t>
          </a:r>
          <a:r>
            <a:rPr lang="ru-RU" sz="1100" dirty="0" err="1" smtClean="0">
              <a:latin typeface="Arial" panose="020B0604020202020204" pitchFamily="34" charset="0"/>
              <a:cs typeface="Arial" panose="020B0604020202020204" pitchFamily="34" charset="0"/>
            </a:rPr>
            <a:t>объектілерінің</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есебін</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жүргізеді</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салықтарды</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есептеу</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есептілігін</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дайындау</a:t>
          </a:r>
          <a:r>
            <a:rPr lang="ru-RU" sz="1100" dirty="0" smtClean="0">
              <a:latin typeface="Arial" panose="020B0604020202020204" pitchFamily="34" charset="0"/>
              <a:cs typeface="Arial" panose="020B0604020202020204" pitchFamily="34" charset="0"/>
            </a:rPr>
            <a:t>; оны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органдарына</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тапсыру</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төлеу</a:t>
          </a:r>
          <a:r>
            <a:rPr lang="ru-RU" sz="1100" dirty="0" smtClean="0">
              <a:latin typeface="Arial" panose="020B0604020202020204" pitchFamily="34" charset="0"/>
              <a:cs typeface="Arial" panose="020B0604020202020204" pitchFamily="34" charset="0"/>
            </a:rPr>
            <a:t>..</a:t>
          </a:r>
          <a:endParaRPr lang="x-none" sz="1100" dirty="0">
            <a:latin typeface="Arial" panose="020B0604020202020204" pitchFamily="34" charset="0"/>
            <a:cs typeface="Arial" panose="020B0604020202020204" pitchFamily="34" charset="0"/>
          </a:endParaRPr>
        </a:p>
      </dgm:t>
    </dgm:pt>
    <dgm:pt modelId="{F6E67039-8C27-4AC0-ABE7-03891B5E8606}" type="parTrans" cxnId="{25ED81B8-D5A1-4A53-9656-1271621A2736}">
      <dgm:prSet/>
      <dgm:spPr/>
      <dgm:t>
        <a:bodyPr/>
        <a:lstStyle/>
        <a:p>
          <a:endParaRPr lang="x-none">
            <a:latin typeface="Arial" panose="020B0604020202020204" pitchFamily="34" charset="0"/>
            <a:cs typeface="Arial" panose="020B0604020202020204" pitchFamily="34" charset="0"/>
          </a:endParaRPr>
        </a:p>
      </dgm:t>
    </dgm:pt>
    <dgm:pt modelId="{71AC1859-CC6F-4BBE-8FA2-42793D040C01}" type="sibTrans" cxnId="{25ED81B8-D5A1-4A53-9656-1271621A2736}">
      <dgm:prSet/>
      <dgm:spPr/>
      <dgm:t>
        <a:bodyPr/>
        <a:lstStyle/>
        <a:p>
          <a:endParaRPr lang="x-none">
            <a:latin typeface="Arial" panose="020B0604020202020204" pitchFamily="34" charset="0"/>
            <a:cs typeface="Arial" panose="020B0604020202020204" pitchFamily="34" charset="0"/>
          </a:endParaRPr>
        </a:p>
      </dgm:t>
    </dgm:pt>
    <dgm:pt modelId="{041FF732-CAA7-46D0-AA84-235158CD152D}">
      <dgm:prSet phldrT="[Текст]" custT="1"/>
      <dgm:spPr/>
      <dgm:t>
        <a:bodyPr/>
        <a:lstStyle/>
        <a:p>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міндеттемесінің</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мазмұны</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мемлекеттің</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төлеу</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нысанасын</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өзіне</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аударуды</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талап</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ету</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құқығы</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салықтың</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ақшалай</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нысанында</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салықты</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төлеу</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төлемінің</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сомасын</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төлеу</a:t>
          </a:r>
          <a:r>
            <a:rPr lang="ru-RU" sz="1100" dirty="0" smtClean="0">
              <a:latin typeface="Arial" panose="020B0604020202020204" pitchFamily="34" charset="0"/>
              <a:cs typeface="Arial" panose="020B0604020202020204" pitchFamily="34" charset="0"/>
            </a:rPr>
            <a:t>) ( </a:t>
          </a:r>
          <a:r>
            <a:rPr lang="ru-RU" sz="1100" dirty="0" err="1" smtClean="0">
              <a:latin typeface="Arial" panose="020B0604020202020204" pitchFamily="34" charset="0"/>
              <a:cs typeface="Arial" panose="020B0604020202020204" pitchFamily="34" charset="0"/>
            </a:rPr>
            <a:t>мемлекеттің</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талап</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ету</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құқығы</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және</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төлеушінің</a:t>
          </a:r>
          <a:r>
            <a:rPr lang="ru-RU" sz="1100" dirty="0" smtClean="0">
              <a:latin typeface="Arial" panose="020B0604020202020204" pitchFamily="34" charset="0"/>
              <a:cs typeface="Arial" panose="020B0604020202020204" pitchFamily="34" charset="0"/>
            </a:rPr>
            <a:t> осы </a:t>
          </a:r>
          <a:r>
            <a:rPr lang="ru-RU" sz="1100" dirty="0" err="1" smtClean="0">
              <a:latin typeface="Arial" panose="020B0604020202020204" pitchFamily="34" charset="0"/>
              <a:cs typeface="Arial" panose="020B0604020202020204" pitchFamily="34" charset="0"/>
            </a:rPr>
            <a:t>аударымды</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жүзеге</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асыру</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міндеті</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салық</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төлеушінің</a:t>
          </a:r>
          <a:r>
            <a:rPr lang="ru-RU" sz="1100" dirty="0" smtClean="0">
              <a:latin typeface="Arial" panose="020B0604020202020204" pitchFamily="34" charset="0"/>
              <a:cs typeface="Arial" panose="020B0604020202020204" pitchFamily="34" charset="0"/>
            </a:rPr>
            <a:t> </a:t>
          </a:r>
          <a:r>
            <a:rPr lang="ru-RU" sz="1100" dirty="0" err="1" smtClean="0">
              <a:latin typeface="Arial" panose="020B0604020202020204" pitchFamily="34" charset="0"/>
              <a:cs typeface="Arial" panose="020B0604020202020204" pitchFamily="34" charset="0"/>
            </a:rPr>
            <a:t>қарызы</a:t>
          </a:r>
          <a:r>
            <a:rPr lang="ru-RU" sz="1100" dirty="0" smtClean="0">
              <a:latin typeface="Arial" panose="020B0604020202020204" pitchFamily="34" charset="0"/>
              <a:cs typeface="Arial" panose="020B0604020202020204" pitchFamily="34" charset="0"/>
            </a:rPr>
            <a:t>).</a:t>
          </a:r>
          <a:endParaRPr lang="x-none" sz="1100" dirty="0">
            <a:latin typeface="Arial" panose="020B0604020202020204" pitchFamily="34" charset="0"/>
            <a:cs typeface="Arial" panose="020B0604020202020204" pitchFamily="34" charset="0"/>
          </a:endParaRPr>
        </a:p>
      </dgm:t>
    </dgm:pt>
    <dgm:pt modelId="{924D8D09-3371-4AD9-8CCA-B05ACDC0E140}" type="parTrans" cxnId="{17A8DD1F-06DD-48E6-8F47-B5998967B646}">
      <dgm:prSet/>
      <dgm:spPr/>
      <dgm:t>
        <a:bodyPr/>
        <a:lstStyle/>
        <a:p>
          <a:endParaRPr lang="x-none">
            <a:latin typeface="Arial" panose="020B0604020202020204" pitchFamily="34" charset="0"/>
            <a:cs typeface="Arial" panose="020B0604020202020204" pitchFamily="34" charset="0"/>
          </a:endParaRPr>
        </a:p>
      </dgm:t>
    </dgm:pt>
    <dgm:pt modelId="{9B42E05B-3D8D-4007-BB38-70D254F7DBCA}" type="sibTrans" cxnId="{17A8DD1F-06DD-48E6-8F47-B5998967B646}">
      <dgm:prSet/>
      <dgm:spPr/>
      <dgm:t>
        <a:bodyPr/>
        <a:lstStyle/>
        <a:p>
          <a:endParaRPr lang="x-none">
            <a:latin typeface="Arial" panose="020B0604020202020204" pitchFamily="34" charset="0"/>
            <a:cs typeface="Arial" panose="020B0604020202020204" pitchFamily="34" charset="0"/>
          </a:endParaRPr>
        </a:p>
      </dgm:t>
    </dgm:pt>
    <dgm:pt modelId="{FE4BE361-C82A-4E74-A6F2-B0CC2CB850C4}" type="pres">
      <dgm:prSet presAssocID="{93F73462-5680-40D1-8D1A-41ECEB5B5D78}" presName="Name0" presStyleCnt="0">
        <dgm:presLayoutVars>
          <dgm:chPref val="1"/>
          <dgm:dir/>
          <dgm:animOne val="branch"/>
          <dgm:animLvl val="lvl"/>
          <dgm:resizeHandles/>
        </dgm:presLayoutVars>
      </dgm:prSet>
      <dgm:spPr/>
      <dgm:t>
        <a:bodyPr/>
        <a:lstStyle/>
        <a:p>
          <a:endParaRPr lang="ru-RU"/>
        </a:p>
      </dgm:t>
    </dgm:pt>
    <dgm:pt modelId="{AC8BFB98-B1B9-4B0C-A499-5A6C8B316358}" type="pres">
      <dgm:prSet presAssocID="{5C5C74A3-379C-4273-8211-68334A369AA2}" presName="vertOne" presStyleCnt="0"/>
      <dgm:spPr/>
    </dgm:pt>
    <dgm:pt modelId="{183C479B-39DF-44EA-91DF-E2A7BFDAC6D8}" type="pres">
      <dgm:prSet presAssocID="{5C5C74A3-379C-4273-8211-68334A369AA2}" presName="txOne" presStyleLbl="node0" presStyleIdx="0" presStyleCnt="1" custScaleY="43234">
        <dgm:presLayoutVars>
          <dgm:chPref val="3"/>
        </dgm:presLayoutVars>
      </dgm:prSet>
      <dgm:spPr/>
      <dgm:t>
        <a:bodyPr/>
        <a:lstStyle/>
        <a:p>
          <a:endParaRPr lang="ru-RU"/>
        </a:p>
      </dgm:t>
    </dgm:pt>
    <dgm:pt modelId="{F857A4B8-6AE0-408C-8711-E685BB6F2648}" type="pres">
      <dgm:prSet presAssocID="{5C5C74A3-379C-4273-8211-68334A369AA2}" presName="parTransOne" presStyleCnt="0"/>
      <dgm:spPr/>
    </dgm:pt>
    <dgm:pt modelId="{9AD9E70A-7821-4A79-87F8-41EF5F304515}" type="pres">
      <dgm:prSet presAssocID="{5C5C74A3-379C-4273-8211-68334A369AA2}" presName="horzOne" presStyleCnt="0"/>
      <dgm:spPr/>
    </dgm:pt>
    <dgm:pt modelId="{FBECEA0F-4611-4A92-A516-D56EBDDBF097}" type="pres">
      <dgm:prSet presAssocID="{6724A74F-B241-4865-9825-FE7022722683}" presName="vertTwo" presStyleCnt="0"/>
      <dgm:spPr/>
    </dgm:pt>
    <dgm:pt modelId="{5509C32B-3D31-4350-B6EC-7D008894759C}" type="pres">
      <dgm:prSet presAssocID="{6724A74F-B241-4865-9825-FE7022722683}" presName="txTwo" presStyleLbl="node2" presStyleIdx="0" presStyleCnt="3" custScaleY="72755">
        <dgm:presLayoutVars>
          <dgm:chPref val="3"/>
        </dgm:presLayoutVars>
      </dgm:prSet>
      <dgm:spPr/>
      <dgm:t>
        <a:bodyPr/>
        <a:lstStyle/>
        <a:p>
          <a:endParaRPr lang="ru-RU"/>
        </a:p>
      </dgm:t>
    </dgm:pt>
    <dgm:pt modelId="{0DEFD25F-44F1-4802-AE92-B2106CC2291E}" type="pres">
      <dgm:prSet presAssocID="{6724A74F-B241-4865-9825-FE7022722683}" presName="parTransTwo" presStyleCnt="0"/>
      <dgm:spPr/>
    </dgm:pt>
    <dgm:pt modelId="{95892B04-777A-438D-8F51-572EB355F52B}" type="pres">
      <dgm:prSet presAssocID="{6724A74F-B241-4865-9825-FE7022722683}" presName="horzTwo" presStyleCnt="0"/>
      <dgm:spPr/>
    </dgm:pt>
    <dgm:pt modelId="{8155A1B9-1C7B-406C-AA91-23FB82FA2042}" type="pres">
      <dgm:prSet presAssocID="{6A0640DF-6B1F-44F7-9DBF-B648DEA8C920}" presName="vertThree" presStyleCnt="0"/>
      <dgm:spPr/>
    </dgm:pt>
    <dgm:pt modelId="{80C8082B-91F1-460A-9817-EAE730487379}" type="pres">
      <dgm:prSet presAssocID="{6A0640DF-6B1F-44F7-9DBF-B648DEA8C920}" presName="txThree" presStyleLbl="node3" presStyleIdx="0" presStyleCnt="4" custScaleY="103144">
        <dgm:presLayoutVars>
          <dgm:chPref val="3"/>
        </dgm:presLayoutVars>
      </dgm:prSet>
      <dgm:spPr/>
      <dgm:t>
        <a:bodyPr/>
        <a:lstStyle/>
        <a:p>
          <a:endParaRPr lang="ru-RU"/>
        </a:p>
      </dgm:t>
    </dgm:pt>
    <dgm:pt modelId="{2CB13967-D284-408E-877B-67F9FB015865}" type="pres">
      <dgm:prSet presAssocID="{6A0640DF-6B1F-44F7-9DBF-B648DEA8C920}" presName="horzThree" presStyleCnt="0"/>
      <dgm:spPr/>
    </dgm:pt>
    <dgm:pt modelId="{661D18F5-070B-4EEE-BC79-4B7CE325D05C}" type="pres">
      <dgm:prSet presAssocID="{26AB3679-0434-4C25-B294-D3879884B4F5}" presName="sibSpaceThree" presStyleCnt="0"/>
      <dgm:spPr/>
    </dgm:pt>
    <dgm:pt modelId="{461DF4BC-A299-4442-9625-1AE4DDEFAE7B}" type="pres">
      <dgm:prSet presAssocID="{7BCE4237-35BF-43AF-BEF5-9247F48ED31F}" presName="vertThree" presStyleCnt="0"/>
      <dgm:spPr/>
    </dgm:pt>
    <dgm:pt modelId="{86D6CCFD-0EDC-4523-9F8C-CF5AA323A170}" type="pres">
      <dgm:prSet presAssocID="{7BCE4237-35BF-43AF-BEF5-9247F48ED31F}" presName="txThree" presStyleLbl="node3" presStyleIdx="1" presStyleCnt="4" custScaleY="104696">
        <dgm:presLayoutVars>
          <dgm:chPref val="3"/>
        </dgm:presLayoutVars>
      </dgm:prSet>
      <dgm:spPr/>
      <dgm:t>
        <a:bodyPr/>
        <a:lstStyle/>
        <a:p>
          <a:endParaRPr lang="ru-RU"/>
        </a:p>
      </dgm:t>
    </dgm:pt>
    <dgm:pt modelId="{0E636E3C-6FE3-4129-BF84-9A12C385744D}" type="pres">
      <dgm:prSet presAssocID="{7BCE4237-35BF-43AF-BEF5-9247F48ED31F}" presName="horzThree" presStyleCnt="0"/>
      <dgm:spPr/>
    </dgm:pt>
    <dgm:pt modelId="{074C2A09-56D1-4AA5-A25E-3C40A7E2AC34}" type="pres">
      <dgm:prSet presAssocID="{872D993A-4603-40AB-93D3-85AD3AA3BB26}" presName="sibSpaceTwo" presStyleCnt="0"/>
      <dgm:spPr/>
    </dgm:pt>
    <dgm:pt modelId="{E67CC1B5-ECE8-4C7B-9B76-1E825D1F2800}" type="pres">
      <dgm:prSet presAssocID="{1F7F3D02-D25E-4B35-85FA-AE0C2337E240}" presName="vertTwo" presStyleCnt="0"/>
      <dgm:spPr/>
    </dgm:pt>
    <dgm:pt modelId="{D39F27A3-98A2-40DB-911A-195D2D6EE74B}" type="pres">
      <dgm:prSet presAssocID="{1F7F3D02-D25E-4B35-85FA-AE0C2337E240}" presName="txTwo" presStyleLbl="node2" presStyleIdx="1" presStyleCnt="3" custScaleY="70113">
        <dgm:presLayoutVars>
          <dgm:chPref val="3"/>
        </dgm:presLayoutVars>
      </dgm:prSet>
      <dgm:spPr/>
      <dgm:t>
        <a:bodyPr/>
        <a:lstStyle/>
        <a:p>
          <a:endParaRPr lang="ru-RU"/>
        </a:p>
      </dgm:t>
    </dgm:pt>
    <dgm:pt modelId="{FD4922A7-01F5-4B12-8AAD-01A9BD48C137}" type="pres">
      <dgm:prSet presAssocID="{1F7F3D02-D25E-4B35-85FA-AE0C2337E240}" presName="parTransTwo" presStyleCnt="0"/>
      <dgm:spPr/>
    </dgm:pt>
    <dgm:pt modelId="{9317E4EA-3A19-472A-8938-E7621102901E}" type="pres">
      <dgm:prSet presAssocID="{1F7F3D02-D25E-4B35-85FA-AE0C2337E240}" presName="horzTwo" presStyleCnt="0"/>
      <dgm:spPr/>
    </dgm:pt>
    <dgm:pt modelId="{E141A2E7-8868-403A-9858-CDE4378C1D46}" type="pres">
      <dgm:prSet presAssocID="{CC9F9273-A639-4FB5-86EA-22B4A3F895A1}" presName="vertThree" presStyleCnt="0"/>
      <dgm:spPr/>
    </dgm:pt>
    <dgm:pt modelId="{CAB01D0A-9983-427D-A0E8-9674D18C4B3A}" type="pres">
      <dgm:prSet presAssocID="{CC9F9273-A639-4FB5-86EA-22B4A3F895A1}" presName="txThree" presStyleLbl="node3" presStyleIdx="2" presStyleCnt="4" custScaleY="108513">
        <dgm:presLayoutVars>
          <dgm:chPref val="3"/>
        </dgm:presLayoutVars>
      </dgm:prSet>
      <dgm:spPr/>
      <dgm:t>
        <a:bodyPr/>
        <a:lstStyle/>
        <a:p>
          <a:endParaRPr lang="ru-RU"/>
        </a:p>
      </dgm:t>
    </dgm:pt>
    <dgm:pt modelId="{21D36BE9-834A-4B0D-959F-7BFFA658A5F0}" type="pres">
      <dgm:prSet presAssocID="{CC9F9273-A639-4FB5-86EA-22B4A3F895A1}" presName="horzThree" presStyleCnt="0"/>
      <dgm:spPr/>
    </dgm:pt>
    <dgm:pt modelId="{8FE5756C-46CF-4245-BD54-9CA72BEDB85A}" type="pres">
      <dgm:prSet presAssocID="{820F1190-4637-4AA8-AF95-B7E813A22DDD}" presName="sibSpaceTwo" presStyleCnt="0"/>
      <dgm:spPr/>
    </dgm:pt>
    <dgm:pt modelId="{0A92AF8B-382C-44E6-973A-9DF2652053B5}" type="pres">
      <dgm:prSet presAssocID="{C8375077-2CA4-4241-BAA1-33ADDC3219E5}" presName="vertTwo" presStyleCnt="0"/>
      <dgm:spPr/>
    </dgm:pt>
    <dgm:pt modelId="{FFEDFA5B-7C83-484D-B088-69EF3BCEEFF5}" type="pres">
      <dgm:prSet presAssocID="{C8375077-2CA4-4241-BAA1-33ADDC3219E5}" presName="txTwo" presStyleLbl="node2" presStyleIdx="2" presStyleCnt="3" custScaleY="71528">
        <dgm:presLayoutVars>
          <dgm:chPref val="3"/>
        </dgm:presLayoutVars>
      </dgm:prSet>
      <dgm:spPr/>
      <dgm:t>
        <a:bodyPr/>
        <a:lstStyle/>
        <a:p>
          <a:endParaRPr lang="ru-RU"/>
        </a:p>
      </dgm:t>
    </dgm:pt>
    <dgm:pt modelId="{D91BE35F-FB81-4C92-B31D-0401BA2DFC7F}" type="pres">
      <dgm:prSet presAssocID="{C8375077-2CA4-4241-BAA1-33ADDC3219E5}" presName="parTransTwo" presStyleCnt="0"/>
      <dgm:spPr/>
    </dgm:pt>
    <dgm:pt modelId="{358CD75A-F931-46B0-9CC4-AC023DFA1C40}" type="pres">
      <dgm:prSet presAssocID="{C8375077-2CA4-4241-BAA1-33ADDC3219E5}" presName="horzTwo" presStyleCnt="0"/>
      <dgm:spPr/>
    </dgm:pt>
    <dgm:pt modelId="{3CB2C5DD-B6E1-413B-AD5C-6264E28E6A5C}" type="pres">
      <dgm:prSet presAssocID="{041FF732-CAA7-46D0-AA84-235158CD152D}" presName="vertThree" presStyleCnt="0"/>
      <dgm:spPr/>
    </dgm:pt>
    <dgm:pt modelId="{6385C4E7-C3D1-4DD2-8B03-BA2D52458E5C}" type="pres">
      <dgm:prSet presAssocID="{041FF732-CAA7-46D0-AA84-235158CD152D}" presName="txThree" presStyleLbl="node3" presStyleIdx="3" presStyleCnt="4" custScaleY="109459">
        <dgm:presLayoutVars>
          <dgm:chPref val="3"/>
        </dgm:presLayoutVars>
      </dgm:prSet>
      <dgm:spPr/>
      <dgm:t>
        <a:bodyPr/>
        <a:lstStyle/>
        <a:p>
          <a:endParaRPr lang="ru-RU"/>
        </a:p>
      </dgm:t>
    </dgm:pt>
    <dgm:pt modelId="{88BFCD16-5D7F-4669-BFE2-5EB630B657A5}" type="pres">
      <dgm:prSet presAssocID="{041FF732-CAA7-46D0-AA84-235158CD152D}" presName="horzThree" presStyleCnt="0"/>
      <dgm:spPr/>
    </dgm:pt>
  </dgm:ptLst>
  <dgm:cxnLst>
    <dgm:cxn modelId="{428388E2-C725-44D8-9BE7-F17BF25E4590}" srcId="{6724A74F-B241-4865-9825-FE7022722683}" destId="{6A0640DF-6B1F-44F7-9DBF-B648DEA8C920}" srcOrd="0" destOrd="0" parTransId="{4BF04F58-D1CC-476E-A0BF-6D306ABB2471}" sibTransId="{26AB3679-0434-4C25-B294-D3879884B4F5}"/>
    <dgm:cxn modelId="{5E678069-AB3A-47ED-9485-319FA5F5FF8F}" type="presOf" srcId="{7BCE4237-35BF-43AF-BEF5-9247F48ED31F}" destId="{86D6CCFD-0EDC-4523-9F8C-CF5AA323A170}" srcOrd="0" destOrd="0" presId="urn:microsoft.com/office/officeart/2005/8/layout/hierarchy4"/>
    <dgm:cxn modelId="{17A8DD1F-06DD-48E6-8F47-B5998967B646}" srcId="{C8375077-2CA4-4241-BAA1-33ADDC3219E5}" destId="{041FF732-CAA7-46D0-AA84-235158CD152D}" srcOrd="0" destOrd="0" parTransId="{924D8D09-3371-4AD9-8CCA-B05ACDC0E140}" sibTransId="{9B42E05B-3D8D-4007-BB38-70D254F7DBCA}"/>
    <dgm:cxn modelId="{F00E95A4-9D1D-40BF-A22F-2AB9DABB0FA9}" type="presOf" srcId="{93F73462-5680-40D1-8D1A-41ECEB5B5D78}" destId="{FE4BE361-C82A-4E74-A6F2-B0CC2CB850C4}" srcOrd="0" destOrd="0" presId="urn:microsoft.com/office/officeart/2005/8/layout/hierarchy4"/>
    <dgm:cxn modelId="{2A60FCE8-4F80-4977-A671-290850C7028E}" type="presOf" srcId="{C8375077-2CA4-4241-BAA1-33ADDC3219E5}" destId="{FFEDFA5B-7C83-484D-B088-69EF3BCEEFF5}" srcOrd="0" destOrd="0" presId="urn:microsoft.com/office/officeart/2005/8/layout/hierarchy4"/>
    <dgm:cxn modelId="{309DBB59-E23D-4AF2-BD5F-A1C9FBCE3E31}" srcId="{93F73462-5680-40D1-8D1A-41ECEB5B5D78}" destId="{5C5C74A3-379C-4273-8211-68334A369AA2}" srcOrd="0" destOrd="0" parTransId="{06654BBA-2828-4AE9-B876-E262C7D60394}" sibTransId="{F9BA6986-8F41-4999-A4D3-36633FB2C5AB}"/>
    <dgm:cxn modelId="{BC78430A-04AF-44C6-B97B-B69F0B8DF6FB}" type="presOf" srcId="{041FF732-CAA7-46D0-AA84-235158CD152D}" destId="{6385C4E7-C3D1-4DD2-8B03-BA2D52458E5C}" srcOrd="0" destOrd="0" presId="urn:microsoft.com/office/officeart/2005/8/layout/hierarchy4"/>
    <dgm:cxn modelId="{CE911062-2E9F-492E-B636-084FA2E41289}" type="presOf" srcId="{1F7F3D02-D25E-4B35-85FA-AE0C2337E240}" destId="{D39F27A3-98A2-40DB-911A-195D2D6EE74B}" srcOrd="0" destOrd="0" presId="urn:microsoft.com/office/officeart/2005/8/layout/hierarchy4"/>
    <dgm:cxn modelId="{743F308F-1742-476D-8EF5-6A0738587294}" type="presOf" srcId="{5C5C74A3-379C-4273-8211-68334A369AA2}" destId="{183C479B-39DF-44EA-91DF-E2A7BFDAC6D8}" srcOrd="0" destOrd="0" presId="urn:microsoft.com/office/officeart/2005/8/layout/hierarchy4"/>
    <dgm:cxn modelId="{8572BAAE-F6FD-42FB-A7B3-BC0284BCF645}" srcId="{5C5C74A3-379C-4273-8211-68334A369AA2}" destId="{1F7F3D02-D25E-4B35-85FA-AE0C2337E240}" srcOrd="1" destOrd="0" parTransId="{983761D1-381B-4E5D-BC63-2F2FF04E9B3D}" sibTransId="{820F1190-4637-4AA8-AF95-B7E813A22DDD}"/>
    <dgm:cxn modelId="{CB3E5B92-73FA-4DC4-BB34-40903B19F38A}" type="presOf" srcId="{6724A74F-B241-4865-9825-FE7022722683}" destId="{5509C32B-3D31-4350-B6EC-7D008894759C}" srcOrd="0" destOrd="0" presId="urn:microsoft.com/office/officeart/2005/8/layout/hierarchy4"/>
    <dgm:cxn modelId="{86EFA482-7D62-4ABC-91CB-643C8DCBD839}" srcId="{5C5C74A3-379C-4273-8211-68334A369AA2}" destId="{6724A74F-B241-4865-9825-FE7022722683}" srcOrd="0" destOrd="0" parTransId="{1B3A6DEF-ACC0-4B4A-9556-A2C03F73F1E9}" sibTransId="{872D993A-4603-40AB-93D3-85AD3AA3BB26}"/>
    <dgm:cxn modelId="{F759680E-B40A-48C4-939F-AE5C57D93837}" srcId="{5C5C74A3-379C-4273-8211-68334A369AA2}" destId="{C8375077-2CA4-4241-BAA1-33ADDC3219E5}" srcOrd="2" destOrd="0" parTransId="{9A153C51-DDA6-462F-8DE4-4470683DA23B}" sibTransId="{45A286D7-C690-48F5-8AAC-626CF105C62A}"/>
    <dgm:cxn modelId="{57366058-74C2-4AB6-AE5C-8EDAE46FECD5}" srcId="{6724A74F-B241-4865-9825-FE7022722683}" destId="{7BCE4237-35BF-43AF-BEF5-9247F48ED31F}" srcOrd="1" destOrd="0" parTransId="{E08E05FF-5D14-4A93-A112-2316B5D4D7E1}" sibTransId="{4A882A64-565D-47F7-B478-3567AF1CF77E}"/>
    <dgm:cxn modelId="{ABEBA2D7-1D1E-487A-B677-672EB2E43FFC}" type="presOf" srcId="{CC9F9273-A639-4FB5-86EA-22B4A3F895A1}" destId="{CAB01D0A-9983-427D-A0E8-9674D18C4B3A}" srcOrd="0" destOrd="0" presId="urn:microsoft.com/office/officeart/2005/8/layout/hierarchy4"/>
    <dgm:cxn modelId="{CF3FC7FC-61C6-4AF1-B948-2F820E9B37CE}" type="presOf" srcId="{6A0640DF-6B1F-44F7-9DBF-B648DEA8C920}" destId="{80C8082B-91F1-460A-9817-EAE730487379}" srcOrd="0" destOrd="0" presId="urn:microsoft.com/office/officeart/2005/8/layout/hierarchy4"/>
    <dgm:cxn modelId="{25ED81B8-D5A1-4A53-9656-1271621A2736}" srcId="{1F7F3D02-D25E-4B35-85FA-AE0C2337E240}" destId="{CC9F9273-A639-4FB5-86EA-22B4A3F895A1}" srcOrd="0" destOrd="0" parTransId="{F6E67039-8C27-4AC0-ABE7-03891B5E8606}" sibTransId="{71AC1859-CC6F-4BBE-8FA2-42793D040C01}"/>
    <dgm:cxn modelId="{F65756B9-2F19-493B-8368-9484D18F7F91}" type="presParOf" srcId="{FE4BE361-C82A-4E74-A6F2-B0CC2CB850C4}" destId="{AC8BFB98-B1B9-4B0C-A499-5A6C8B316358}" srcOrd="0" destOrd="0" presId="urn:microsoft.com/office/officeart/2005/8/layout/hierarchy4"/>
    <dgm:cxn modelId="{D2F6C81B-E87E-4348-9AA7-3F4835AB85DD}" type="presParOf" srcId="{AC8BFB98-B1B9-4B0C-A499-5A6C8B316358}" destId="{183C479B-39DF-44EA-91DF-E2A7BFDAC6D8}" srcOrd="0" destOrd="0" presId="urn:microsoft.com/office/officeart/2005/8/layout/hierarchy4"/>
    <dgm:cxn modelId="{D7D44D54-866C-4671-9D18-5E093F4B3F64}" type="presParOf" srcId="{AC8BFB98-B1B9-4B0C-A499-5A6C8B316358}" destId="{F857A4B8-6AE0-408C-8711-E685BB6F2648}" srcOrd="1" destOrd="0" presId="urn:microsoft.com/office/officeart/2005/8/layout/hierarchy4"/>
    <dgm:cxn modelId="{AA9F933F-57FB-4397-B4D8-D30F51795079}" type="presParOf" srcId="{AC8BFB98-B1B9-4B0C-A499-5A6C8B316358}" destId="{9AD9E70A-7821-4A79-87F8-41EF5F304515}" srcOrd="2" destOrd="0" presId="urn:microsoft.com/office/officeart/2005/8/layout/hierarchy4"/>
    <dgm:cxn modelId="{3B3219EB-FDA8-444E-8DA5-1A5B40C70BA3}" type="presParOf" srcId="{9AD9E70A-7821-4A79-87F8-41EF5F304515}" destId="{FBECEA0F-4611-4A92-A516-D56EBDDBF097}" srcOrd="0" destOrd="0" presId="urn:microsoft.com/office/officeart/2005/8/layout/hierarchy4"/>
    <dgm:cxn modelId="{63818719-CDBE-4D0E-B207-BEF58C690071}" type="presParOf" srcId="{FBECEA0F-4611-4A92-A516-D56EBDDBF097}" destId="{5509C32B-3D31-4350-B6EC-7D008894759C}" srcOrd="0" destOrd="0" presId="urn:microsoft.com/office/officeart/2005/8/layout/hierarchy4"/>
    <dgm:cxn modelId="{09378095-EAF1-4415-A02D-7B18FBD9EBAF}" type="presParOf" srcId="{FBECEA0F-4611-4A92-A516-D56EBDDBF097}" destId="{0DEFD25F-44F1-4802-AE92-B2106CC2291E}" srcOrd="1" destOrd="0" presId="urn:microsoft.com/office/officeart/2005/8/layout/hierarchy4"/>
    <dgm:cxn modelId="{FAE6F0B0-BB8B-40CF-8439-1B205A95CBA1}" type="presParOf" srcId="{FBECEA0F-4611-4A92-A516-D56EBDDBF097}" destId="{95892B04-777A-438D-8F51-572EB355F52B}" srcOrd="2" destOrd="0" presId="urn:microsoft.com/office/officeart/2005/8/layout/hierarchy4"/>
    <dgm:cxn modelId="{8D66C874-6D4C-4BD3-ABA8-67DD8EB2A728}" type="presParOf" srcId="{95892B04-777A-438D-8F51-572EB355F52B}" destId="{8155A1B9-1C7B-406C-AA91-23FB82FA2042}" srcOrd="0" destOrd="0" presId="urn:microsoft.com/office/officeart/2005/8/layout/hierarchy4"/>
    <dgm:cxn modelId="{7D88B957-91A9-49C6-A934-5CE9CF99CDCE}" type="presParOf" srcId="{8155A1B9-1C7B-406C-AA91-23FB82FA2042}" destId="{80C8082B-91F1-460A-9817-EAE730487379}" srcOrd="0" destOrd="0" presId="urn:microsoft.com/office/officeart/2005/8/layout/hierarchy4"/>
    <dgm:cxn modelId="{23EE6E16-4A7A-4D86-8FF6-70DB928109E4}" type="presParOf" srcId="{8155A1B9-1C7B-406C-AA91-23FB82FA2042}" destId="{2CB13967-D284-408E-877B-67F9FB015865}" srcOrd="1" destOrd="0" presId="urn:microsoft.com/office/officeart/2005/8/layout/hierarchy4"/>
    <dgm:cxn modelId="{BD4AFD71-B0A7-44BC-9921-2F1731AB4EB4}" type="presParOf" srcId="{95892B04-777A-438D-8F51-572EB355F52B}" destId="{661D18F5-070B-4EEE-BC79-4B7CE325D05C}" srcOrd="1" destOrd="0" presId="urn:microsoft.com/office/officeart/2005/8/layout/hierarchy4"/>
    <dgm:cxn modelId="{0B5EC8DA-BD04-4367-9D36-EECF92C2ED47}" type="presParOf" srcId="{95892B04-777A-438D-8F51-572EB355F52B}" destId="{461DF4BC-A299-4442-9625-1AE4DDEFAE7B}" srcOrd="2" destOrd="0" presId="urn:microsoft.com/office/officeart/2005/8/layout/hierarchy4"/>
    <dgm:cxn modelId="{E713B5FE-A2F0-41BB-911B-585F571714EC}" type="presParOf" srcId="{461DF4BC-A299-4442-9625-1AE4DDEFAE7B}" destId="{86D6CCFD-0EDC-4523-9F8C-CF5AA323A170}" srcOrd="0" destOrd="0" presId="urn:microsoft.com/office/officeart/2005/8/layout/hierarchy4"/>
    <dgm:cxn modelId="{533F8153-58B1-4A6A-AB0E-5D9070132EBE}" type="presParOf" srcId="{461DF4BC-A299-4442-9625-1AE4DDEFAE7B}" destId="{0E636E3C-6FE3-4129-BF84-9A12C385744D}" srcOrd="1" destOrd="0" presId="urn:microsoft.com/office/officeart/2005/8/layout/hierarchy4"/>
    <dgm:cxn modelId="{B01AD4D6-BCE8-42F9-AC07-E3C03344645A}" type="presParOf" srcId="{9AD9E70A-7821-4A79-87F8-41EF5F304515}" destId="{074C2A09-56D1-4AA5-A25E-3C40A7E2AC34}" srcOrd="1" destOrd="0" presId="urn:microsoft.com/office/officeart/2005/8/layout/hierarchy4"/>
    <dgm:cxn modelId="{7E626F10-CD0A-479E-A3EB-AD339294D7E6}" type="presParOf" srcId="{9AD9E70A-7821-4A79-87F8-41EF5F304515}" destId="{E67CC1B5-ECE8-4C7B-9B76-1E825D1F2800}" srcOrd="2" destOrd="0" presId="urn:microsoft.com/office/officeart/2005/8/layout/hierarchy4"/>
    <dgm:cxn modelId="{CE999596-BDEE-4593-94AC-236B7DB58B02}" type="presParOf" srcId="{E67CC1B5-ECE8-4C7B-9B76-1E825D1F2800}" destId="{D39F27A3-98A2-40DB-911A-195D2D6EE74B}" srcOrd="0" destOrd="0" presId="urn:microsoft.com/office/officeart/2005/8/layout/hierarchy4"/>
    <dgm:cxn modelId="{FB7602DF-0D8C-424D-A82D-6EE9CE996309}" type="presParOf" srcId="{E67CC1B5-ECE8-4C7B-9B76-1E825D1F2800}" destId="{FD4922A7-01F5-4B12-8AAD-01A9BD48C137}" srcOrd="1" destOrd="0" presId="urn:microsoft.com/office/officeart/2005/8/layout/hierarchy4"/>
    <dgm:cxn modelId="{04DFB9B8-784B-4D89-A20E-D51454417238}" type="presParOf" srcId="{E67CC1B5-ECE8-4C7B-9B76-1E825D1F2800}" destId="{9317E4EA-3A19-472A-8938-E7621102901E}" srcOrd="2" destOrd="0" presId="urn:microsoft.com/office/officeart/2005/8/layout/hierarchy4"/>
    <dgm:cxn modelId="{65CD6656-0701-455E-A7A7-1DFF8BF16FD6}" type="presParOf" srcId="{9317E4EA-3A19-472A-8938-E7621102901E}" destId="{E141A2E7-8868-403A-9858-CDE4378C1D46}" srcOrd="0" destOrd="0" presId="urn:microsoft.com/office/officeart/2005/8/layout/hierarchy4"/>
    <dgm:cxn modelId="{46819A73-FB5B-4430-8779-63ADC2C0DD05}" type="presParOf" srcId="{E141A2E7-8868-403A-9858-CDE4378C1D46}" destId="{CAB01D0A-9983-427D-A0E8-9674D18C4B3A}" srcOrd="0" destOrd="0" presId="urn:microsoft.com/office/officeart/2005/8/layout/hierarchy4"/>
    <dgm:cxn modelId="{776E7912-3D55-4122-BAFF-30C495EF8933}" type="presParOf" srcId="{E141A2E7-8868-403A-9858-CDE4378C1D46}" destId="{21D36BE9-834A-4B0D-959F-7BFFA658A5F0}" srcOrd="1" destOrd="0" presId="urn:microsoft.com/office/officeart/2005/8/layout/hierarchy4"/>
    <dgm:cxn modelId="{FDDDF8D1-BD36-4A63-A43E-E5A4B29450A3}" type="presParOf" srcId="{9AD9E70A-7821-4A79-87F8-41EF5F304515}" destId="{8FE5756C-46CF-4245-BD54-9CA72BEDB85A}" srcOrd="3" destOrd="0" presId="urn:microsoft.com/office/officeart/2005/8/layout/hierarchy4"/>
    <dgm:cxn modelId="{17681C85-87B9-4798-BF4B-C12E8C2D0415}" type="presParOf" srcId="{9AD9E70A-7821-4A79-87F8-41EF5F304515}" destId="{0A92AF8B-382C-44E6-973A-9DF2652053B5}" srcOrd="4" destOrd="0" presId="urn:microsoft.com/office/officeart/2005/8/layout/hierarchy4"/>
    <dgm:cxn modelId="{B04B9515-68E7-4603-BC98-CF0C9878AD81}" type="presParOf" srcId="{0A92AF8B-382C-44E6-973A-9DF2652053B5}" destId="{FFEDFA5B-7C83-484D-B088-69EF3BCEEFF5}" srcOrd="0" destOrd="0" presId="urn:microsoft.com/office/officeart/2005/8/layout/hierarchy4"/>
    <dgm:cxn modelId="{06E92609-A81F-4572-8300-C15E1510FB8C}" type="presParOf" srcId="{0A92AF8B-382C-44E6-973A-9DF2652053B5}" destId="{D91BE35F-FB81-4C92-B31D-0401BA2DFC7F}" srcOrd="1" destOrd="0" presId="urn:microsoft.com/office/officeart/2005/8/layout/hierarchy4"/>
    <dgm:cxn modelId="{F6EA39D4-A507-4244-AA1A-D962FC5390CB}" type="presParOf" srcId="{0A92AF8B-382C-44E6-973A-9DF2652053B5}" destId="{358CD75A-F931-46B0-9CC4-AC023DFA1C40}" srcOrd="2" destOrd="0" presId="urn:microsoft.com/office/officeart/2005/8/layout/hierarchy4"/>
    <dgm:cxn modelId="{D6B0E5F6-B96B-49C1-ACEF-E76D7CF31679}" type="presParOf" srcId="{358CD75A-F931-46B0-9CC4-AC023DFA1C40}" destId="{3CB2C5DD-B6E1-413B-AD5C-6264E28E6A5C}" srcOrd="0" destOrd="0" presId="urn:microsoft.com/office/officeart/2005/8/layout/hierarchy4"/>
    <dgm:cxn modelId="{748A17A8-9862-4CA7-8592-AAE5AA6F9A55}" type="presParOf" srcId="{3CB2C5DD-B6E1-413B-AD5C-6264E28E6A5C}" destId="{6385C4E7-C3D1-4DD2-8B03-BA2D52458E5C}" srcOrd="0" destOrd="0" presId="urn:microsoft.com/office/officeart/2005/8/layout/hierarchy4"/>
    <dgm:cxn modelId="{36342A1B-9B52-4744-B6D6-CA372EB656B4}" type="presParOf" srcId="{3CB2C5DD-B6E1-413B-AD5C-6264E28E6A5C}" destId="{88BFCD16-5D7F-4669-BFE2-5EB630B657A5}"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08CA8F-C912-4F89-AADC-50211A13BD35}" type="doc">
      <dgm:prSet loTypeId="urn:microsoft.com/office/officeart/2005/8/layout/matrix3" loCatId="matrix" qsTypeId="urn:microsoft.com/office/officeart/2005/8/quickstyle/simple1" qsCatId="simple" csTypeId="urn:microsoft.com/office/officeart/2005/8/colors/accent0_1" csCatId="mainScheme" phldr="1"/>
      <dgm:spPr/>
      <dgm:t>
        <a:bodyPr/>
        <a:lstStyle/>
        <a:p>
          <a:endParaRPr lang="x-none"/>
        </a:p>
      </dgm:t>
    </dgm:pt>
    <dgm:pt modelId="{89B59D9C-FCD3-4E68-BF36-CB69209DCC74}">
      <dgm:prSet phldrT="[Текст]" custT="1"/>
      <dgm:spPr/>
      <dgm:t>
        <a:bodyPr/>
        <a:lstStyle/>
        <a:p>
          <a:r>
            <a:rPr lang="ru-RU" sz="1600" dirty="0" err="1" smtClean="0">
              <a:latin typeface="Arial" panose="020B0604020202020204" pitchFamily="34" charset="0"/>
              <a:cs typeface="Arial" panose="020B0604020202020204" pitchFamily="34" charset="0"/>
            </a:rPr>
            <a:t>Салықтық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алу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субъектінің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ішкі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құжаты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болып</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табылады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онда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жүзеге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асырылатын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іс-шаралардың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тізбесі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есебін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жүргізудің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әдістері</a:t>
          </a:r>
          <a:r>
            <a:rPr lang="ru-RU" sz="1600" dirty="0" smtClean="0">
              <a:latin typeface="Arial" panose="020B0604020202020204" pitchFamily="34" charset="0"/>
              <a:cs typeface="Arial" panose="020B0604020202020204" pitchFamily="34" charset="0"/>
            </a:rPr>
            <a:t> мен </a:t>
          </a:r>
          <a:r>
            <a:rPr lang="ru-RU" sz="1600" dirty="0" err="1" smtClean="0">
              <a:latin typeface="Arial" panose="020B0604020202020204" pitchFamily="34" charset="0"/>
              <a:cs typeface="Arial" panose="020B0604020202020204" pitchFamily="34" charset="0"/>
            </a:rPr>
            <a:t>әдістері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салықтар</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және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бюджетке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төленетін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басқа</a:t>
          </a:r>
          <a:r>
            <a:rPr lang="ru-RU" sz="1600" dirty="0" smtClean="0">
              <a:latin typeface="Arial" panose="020B0604020202020204" pitchFamily="34" charset="0"/>
              <a:cs typeface="Arial" panose="020B0604020202020204" pitchFamily="34" charset="0"/>
            </a:rPr>
            <a:t> да </a:t>
          </a:r>
          <a:r>
            <a:rPr lang="ru-RU" sz="1600" dirty="0" err="1" smtClean="0">
              <a:latin typeface="Arial" panose="020B0604020202020204" pitchFamily="34" charset="0"/>
              <a:cs typeface="Arial" panose="020B0604020202020204" pitchFamily="34" charset="0"/>
            </a:rPr>
            <a:t>міндетті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төлемдер</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бойынша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базасын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есептеу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тіркелімдерін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жасау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нысандары</a:t>
          </a:r>
          <a:r>
            <a:rPr lang="ru-RU" sz="1600" dirty="0" smtClean="0">
              <a:latin typeface="Arial" panose="020B0604020202020204" pitchFamily="34" charset="0"/>
              <a:cs typeface="Arial" panose="020B0604020202020204" pitchFamily="34" charset="0"/>
            </a:rPr>
            <a:t> мен </a:t>
          </a:r>
          <a:r>
            <a:rPr lang="ru-RU" sz="1600" dirty="0" err="1" smtClean="0">
              <a:latin typeface="Arial" panose="020B0604020202020204" pitchFamily="34" charset="0"/>
              <a:cs typeface="Arial" panose="020B0604020202020204" pitchFamily="34" charset="0"/>
            </a:rPr>
            <a:t>тәртібі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т.б</a:t>
          </a:r>
          <a:r>
            <a:rPr lang="ru-RU" sz="1600" dirty="0" smtClean="0">
              <a:latin typeface="Arial" panose="020B0604020202020204" pitchFamily="34" charset="0"/>
              <a:cs typeface="Arial" panose="020B0604020202020204" pitchFamily="34" charset="0"/>
            </a:rPr>
            <a:t>.</a:t>
          </a:r>
          <a:endParaRPr lang="x-none" sz="1600" dirty="0">
            <a:latin typeface="Arial" panose="020B0604020202020204" pitchFamily="34" charset="0"/>
            <a:cs typeface="Arial" panose="020B0604020202020204" pitchFamily="34" charset="0"/>
          </a:endParaRPr>
        </a:p>
      </dgm:t>
    </dgm:pt>
    <dgm:pt modelId="{C1C11C44-5485-4066-B1BB-1410B618712D}" type="parTrans" cxnId="{87626C35-4263-4874-8362-0B3030E79F9E}">
      <dgm:prSet/>
      <dgm:spPr/>
      <dgm:t>
        <a:bodyPr/>
        <a:lstStyle/>
        <a:p>
          <a:endParaRPr lang="x-none"/>
        </a:p>
      </dgm:t>
    </dgm:pt>
    <dgm:pt modelId="{CB7C3D4A-D1C8-4EE2-8308-A04C5C32D079}" type="sibTrans" cxnId="{87626C35-4263-4874-8362-0B3030E79F9E}">
      <dgm:prSet/>
      <dgm:spPr/>
      <dgm:t>
        <a:bodyPr/>
        <a:lstStyle/>
        <a:p>
          <a:endParaRPr lang="x-none"/>
        </a:p>
      </dgm:t>
    </dgm:pt>
    <dgm:pt modelId="{A2E0BECF-915C-43AA-AA8C-F48D551FA4E1}">
      <dgm:prSet phldrT="[Текст]" custT="1"/>
      <dgm:spPr/>
      <dgm:t>
        <a:bodyPr/>
        <a:lstStyle/>
        <a:p>
          <a:r>
            <a:rPr lang="ru-RU" sz="1600" dirty="0" err="1" smtClean="0">
              <a:latin typeface="Arial" panose="020B0604020202020204" pitchFamily="34" charset="0"/>
              <a:cs typeface="Arial" panose="020B0604020202020204" pitchFamily="34" charset="0"/>
            </a:rPr>
            <a:t>Бухгалтерлік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есепті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жүргізбейтін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жеке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кәсіпкерлер</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үшін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салықтық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жеке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құжат</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ретінде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жасалуы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керек</a:t>
          </a:r>
          <a:r>
            <a:rPr lang="ru-RU" sz="1050" dirty="0" smtClean="0">
              <a:latin typeface="Arial" panose="020B0604020202020204" pitchFamily="34" charset="0"/>
              <a:cs typeface="Arial" panose="020B0604020202020204" pitchFamily="34" charset="0"/>
            </a:rPr>
            <a:t>. </a:t>
          </a:r>
          <a:endParaRPr lang="x-none" sz="1050" dirty="0">
            <a:latin typeface="Arial" panose="020B0604020202020204" pitchFamily="34" charset="0"/>
            <a:cs typeface="Arial" panose="020B0604020202020204" pitchFamily="34" charset="0"/>
          </a:endParaRPr>
        </a:p>
      </dgm:t>
    </dgm:pt>
    <dgm:pt modelId="{70C618CD-5457-41FB-99A4-E27A0374D26E}" type="parTrans" cxnId="{922D5CCA-68BD-4C33-B3A1-7C1A8E8EAEEE}">
      <dgm:prSet/>
      <dgm:spPr/>
      <dgm:t>
        <a:bodyPr/>
        <a:lstStyle/>
        <a:p>
          <a:endParaRPr lang="x-none"/>
        </a:p>
      </dgm:t>
    </dgm:pt>
    <dgm:pt modelId="{0EF21C12-2B51-44E9-823A-003CC83ED0F3}" type="sibTrans" cxnId="{922D5CCA-68BD-4C33-B3A1-7C1A8E8EAEEE}">
      <dgm:prSet/>
      <dgm:spPr/>
      <dgm:t>
        <a:bodyPr/>
        <a:lstStyle/>
        <a:p>
          <a:endParaRPr lang="x-none"/>
        </a:p>
      </dgm:t>
    </dgm:pt>
    <dgm:pt modelId="{892C8E2E-F496-450B-B791-65C45CDBBEB0}">
      <dgm:prSet phldrT="[Текст]" custT="1"/>
      <dgm:spPr/>
      <dgm:t>
        <a:bodyPr/>
        <a:lstStyle/>
        <a:p>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бухгалтерлік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құжаттамаға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енгізілген</a:t>
          </a:r>
          <a:endParaRPr lang="ru-RU" sz="1600" dirty="0" smtClean="0">
            <a:latin typeface="Arial" panose="020B0604020202020204" pitchFamily="34" charset="0"/>
            <a:cs typeface="Arial" panose="020B0604020202020204" pitchFamily="34" charset="0"/>
          </a:endParaRPr>
        </a:p>
        <a:p>
          <a:r>
            <a:rPr lang="ru-RU" sz="1050" dirty="0" smtClean="0">
              <a:latin typeface="Arial" panose="020B0604020202020204" pitchFamily="34" charset="0"/>
              <a:cs typeface="Arial" panose="020B0604020202020204" pitchFamily="34" charset="0"/>
            </a:rPr>
            <a:t>.</a:t>
          </a:r>
          <a:endParaRPr lang="x-none" sz="1050" dirty="0">
            <a:latin typeface="Arial" panose="020B0604020202020204" pitchFamily="34" charset="0"/>
            <a:cs typeface="Arial" panose="020B0604020202020204" pitchFamily="34" charset="0"/>
          </a:endParaRPr>
        </a:p>
      </dgm:t>
    </dgm:pt>
    <dgm:pt modelId="{B78D1D90-6066-4334-B516-C95CFA91B007}" type="parTrans" cxnId="{C69385B6-AE30-4CFE-9CAF-16A6C4923422}">
      <dgm:prSet/>
      <dgm:spPr/>
      <dgm:t>
        <a:bodyPr/>
        <a:lstStyle/>
        <a:p>
          <a:endParaRPr lang="x-none"/>
        </a:p>
      </dgm:t>
    </dgm:pt>
    <dgm:pt modelId="{012680CC-F847-44CA-AB91-A813D5D75CEF}" type="sibTrans" cxnId="{C69385B6-AE30-4CFE-9CAF-16A6C4923422}">
      <dgm:prSet/>
      <dgm:spPr/>
      <dgm:t>
        <a:bodyPr/>
        <a:lstStyle/>
        <a:p>
          <a:endParaRPr lang="x-none"/>
        </a:p>
      </dgm:t>
    </dgm:pt>
    <dgm:pt modelId="{FA15BA35-B073-465E-9C93-309B0799B147}">
      <dgm:prSet phldrT="[Текст]"/>
      <dgm:spPr/>
      <dgm:t>
        <a:bodyPr/>
        <a:lstStyle/>
        <a:p>
          <a:endParaRPr lang="x-none" dirty="0"/>
        </a:p>
      </dgm:t>
    </dgm:pt>
    <dgm:pt modelId="{1D8373DD-AC2B-4160-904D-95C9D5852222}" type="parTrans" cxnId="{FCE0E1A9-E4F9-42B5-A514-9779A2B1A10D}">
      <dgm:prSet/>
      <dgm:spPr/>
      <dgm:t>
        <a:bodyPr/>
        <a:lstStyle/>
        <a:p>
          <a:endParaRPr lang="x-none"/>
        </a:p>
      </dgm:t>
    </dgm:pt>
    <dgm:pt modelId="{60641F48-78C9-400D-A18B-34D03C384585}" type="sibTrans" cxnId="{FCE0E1A9-E4F9-42B5-A514-9779A2B1A10D}">
      <dgm:prSet/>
      <dgm:spPr/>
      <dgm:t>
        <a:bodyPr/>
        <a:lstStyle/>
        <a:p>
          <a:endParaRPr lang="x-none"/>
        </a:p>
      </dgm:t>
    </dgm:pt>
    <dgm:pt modelId="{B4206501-48A4-47AF-A4CC-16DD13E13EF7}">
      <dgm:prSet phldrT="[Текст]"/>
      <dgm:spPr/>
      <dgm:t>
        <a:bodyPr/>
        <a:lstStyle/>
        <a:p>
          <a:endParaRPr lang="x-none" dirty="0"/>
        </a:p>
      </dgm:t>
    </dgm:pt>
    <dgm:pt modelId="{0562DE57-2079-4401-93FB-EBACF71E7116}" type="parTrans" cxnId="{2D657460-E190-4EF3-973C-DC92BD4F7E43}">
      <dgm:prSet/>
      <dgm:spPr/>
      <dgm:t>
        <a:bodyPr/>
        <a:lstStyle/>
        <a:p>
          <a:endParaRPr lang="x-none"/>
        </a:p>
      </dgm:t>
    </dgm:pt>
    <dgm:pt modelId="{21913E8D-C798-4876-8368-623B5D43C9B6}" type="sibTrans" cxnId="{2D657460-E190-4EF3-973C-DC92BD4F7E43}">
      <dgm:prSet/>
      <dgm:spPr/>
      <dgm:t>
        <a:bodyPr/>
        <a:lstStyle/>
        <a:p>
          <a:endParaRPr lang="x-none"/>
        </a:p>
      </dgm:t>
    </dgm:pt>
    <dgm:pt modelId="{D64F337F-8AD8-499A-A86B-FDDB94579B96}">
      <dgm:prSet phldrT="[Текст]" custT="1"/>
      <dgm:spPr/>
      <dgm:t>
        <a:bodyPr/>
        <a:lstStyle/>
        <a:p>
          <a:r>
            <a:rPr lang="ru-RU" sz="1600" dirty="0" err="1" smtClean="0">
              <a:latin typeface="Arial" panose="020B0604020202020204" pitchFamily="34" charset="0"/>
              <a:cs typeface="Arial" panose="020B0604020202020204" pitchFamily="34" charset="0"/>
            </a:rPr>
            <a:t>Салықтық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алу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бухгалтерлік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есепті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жүргізбейтін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және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қаржылық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есептілікті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жасамайтын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жеке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кәсіпкерлердің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салықтық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алу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қоспағанда</a:t>
          </a:r>
          <a:r>
            <a:rPr lang="ru-RU" sz="1600" dirty="0" smtClean="0">
              <a:latin typeface="Arial" panose="020B0604020202020204" pitchFamily="34" charset="0"/>
              <a:cs typeface="Arial" panose="020B0604020202020204" pitchFamily="34" charset="0"/>
            </a:rPr>
            <a:t>, ХҚЕС </a:t>
          </a:r>
          <a:r>
            <a:rPr lang="ru-RU" sz="1600" dirty="0" err="1" smtClean="0">
              <a:latin typeface="Arial" panose="020B0604020202020204" pitchFamily="34" charset="0"/>
              <a:cs typeface="Arial" panose="020B0604020202020204" pitchFamily="34" charset="0"/>
            </a:rPr>
            <a:t>және</a:t>
          </a:r>
          <a:r>
            <a:rPr lang="ru-RU" sz="1600" dirty="0" smtClean="0">
              <a:latin typeface="Arial" panose="020B0604020202020204" pitchFamily="34" charset="0"/>
              <a:cs typeface="Arial" panose="020B0604020202020204" pitchFamily="34" charset="0"/>
            </a:rPr>
            <a:t> республика </a:t>
          </a:r>
          <a:r>
            <a:rPr lang="ru-RU" sz="1600" dirty="0" err="1" smtClean="0">
              <a:latin typeface="Arial" panose="020B0604020202020204" pitchFamily="34" charset="0"/>
              <a:cs typeface="Arial" panose="020B0604020202020204" pitchFamily="34" charset="0"/>
            </a:rPr>
            <a:t>заңнамасының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талаптарына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сәйкес</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әзірленген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саясатына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жеке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бөлім</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ретінде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енгізілуі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мүмкін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Қазақстанның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бухгалтерлік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a:t>
          </a:r>
          <a:r>
            <a:rPr lang="ru-RU" sz="1600" dirty="0" smtClean="0">
              <a:latin typeface="Arial" panose="020B0604020202020204" pitchFamily="34" charset="0"/>
              <a:cs typeface="Arial" panose="020B0604020202020204" pitchFamily="34" charset="0"/>
            </a:rPr>
            <a:t> пен </a:t>
          </a:r>
          <a:r>
            <a:rPr lang="ru-RU" sz="1600" dirty="0" err="1" smtClean="0">
              <a:latin typeface="Arial" panose="020B0604020202020204" pitchFamily="34" charset="0"/>
              <a:cs typeface="Arial" panose="020B0604020202020204" pitchFamily="34" charset="0"/>
            </a:rPr>
            <a:t>қаржылық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есептілік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бойынша</a:t>
          </a:r>
          <a:r>
            <a:rPr lang="ru-RU" sz="1600" dirty="0" smtClean="0">
              <a:latin typeface="Arial" panose="020B0604020202020204" pitchFamily="34" charset="0"/>
              <a:cs typeface="Arial" panose="020B0604020202020204" pitchFamily="34" charset="0"/>
            </a:rPr>
            <a:t>. </a:t>
          </a:r>
          <a:endParaRPr lang="x-none" sz="1600" dirty="0">
            <a:latin typeface="Arial" panose="020B0604020202020204" pitchFamily="34" charset="0"/>
            <a:cs typeface="Arial" panose="020B0604020202020204" pitchFamily="34" charset="0"/>
          </a:endParaRPr>
        </a:p>
      </dgm:t>
    </dgm:pt>
    <dgm:pt modelId="{AD710497-9A1E-4C5E-8C8F-E638676E0E0D}" type="parTrans" cxnId="{7AA4EFF2-C746-4E08-85E6-07A4CF9E2683}">
      <dgm:prSet/>
      <dgm:spPr/>
      <dgm:t>
        <a:bodyPr/>
        <a:lstStyle/>
        <a:p>
          <a:endParaRPr lang="x-none"/>
        </a:p>
      </dgm:t>
    </dgm:pt>
    <dgm:pt modelId="{9C4F2F1E-2604-4DB6-BA07-774E01733BDC}" type="sibTrans" cxnId="{7AA4EFF2-C746-4E08-85E6-07A4CF9E2683}">
      <dgm:prSet/>
      <dgm:spPr/>
      <dgm:t>
        <a:bodyPr/>
        <a:lstStyle/>
        <a:p>
          <a:endParaRPr lang="x-none"/>
        </a:p>
      </dgm:t>
    </dgm:pt>
    <dgm:pt modelId="{B2405BAC-73D6-42B4-943B-217FD52BB91A}" type="pres">
      <dgm:prSet presAssocID="{CB08CA8F-C912-4F89-AADC-50211A13BD35}" presName="matrix" presStyleCnt="0">
        <dgm:presLayoutVars>
          <dgm:chMax val="1"/>
          <dgm:dir/>
          <dgm:resizeHandles val="exact"/>
        </dgm:presLayoutVars>
      </dgm:prSet>
      <dgm:spPr/>
      <dgm:t>
        <a:bodyPr/>
        <a:lstStyle/>
        <a:p>
          <a:endParaRPr lang="ru-RU"/>
        </a:p>
      </dgm:t>
    </dgm:pt>
    <dgm:pt modelId="{E9C985BB-E22C-42AD-8C95-6EA6274A82FB}" type="pres">
      <dgm:prSet presAssocID="{CB08CA8F-C912-4F89-AADC-50211A13BD35}" presName="diamond" presStyleLbl="bgShp" presStyleIdx="0" presStyleCnt="1"/>
      <dgm:spPr/>
    </dgm:pt>
    <dgm:pt modelId="{8D6A4866-819B-4236-868E-530CE87BFDDB}" type="pres">
      <dgm:prSet presAssocID="{CB08CA8F-C912-4F89-AADC-50211A13BD35}" presName="quad1" presStyleLbl="node1" presStyleIdx="0" presStyleCnt="4" custScaleX="221687" custLinFactNeighborX="-82353" custLinFactNeighborY="-1040">
        <dgm:presLayoutVars>
          <dgm:chMax val="0"/>
          <dgm:chPref val="0"/>
          <dgm:bulletEnabled val="1"/>
        </dgm:presLayoutVars>
      </dgm:prSet>
      <dgm:spPr/>
      <dgm:t>
        <a:bodyPr/>
        <a:lstStyle/>
        <a:p>
          <a:endParaRPr lang="ru-RU"/>
        </a:p>
      </dgm:t>
    </dgm:pt>
    <dgm:pt modelId="{19131654-9BEF-48D8-82C5-5D848CE41120}" type="pres">
      <dgm:prSet presAssocID="{CB08CA8F-C912-4F89-AADC-50211A13BD35}" presName="quad2" presStyleLbl="node1" presStyleIdx="1" presStyleCnt="4" custScaleX="236739" custLinFactNeighborX="72560" custLinFactNeighborY="-1040">
        <dgm:presLayoutVars>
          <dgm:chMax val="0"/>
          <dgm:chPref val="0"/>
          <dgm:bulletEnabled val="1"/>
        </dgm:presLayoutVars>
      </dgm:prSet>
      <dgm:spPr/>
      <dgm:t>
        <a:bodyPr/>
        <a:lstStyle/>
        <a:p>
          <a:endParaRPr lang="ru-RU"/>
        </a:p>
      </dgm:t>
    </dgm:pt>
    <dgm:pt modelId="{03B1D147-E0E6-45A6-9AD1-61E07559F134}" type="pres">
      <dgm:prSet presAssocID="{CB08CA8F-C912-4F89-AADC-50211A13BD35}" presName="quad3" presStyleLbl="node1" presStyleIdx="2" presStyleCnt="4" custScaleX="228288" custLinFactNeighborX="-81204" custLinFactNeighborY="-773">
        <dgm:presLayoutVars>
          <dgm:chMax val="0"/>
          <dgm:chPref val="0"/>
          <dgm:bulletEnabled val="1"/>
        </dgm:presLayoutVars>
      </dgm:prSet>
      <dgm:spPr/>
      <dgm:t>
        <a:bodyPr/>
        <a:lstStyle/>
        <a:p>
          <a:endParaRPr lang="ru-RU"/>
        </a:p>
      </dgm:t>
    </dgm:pt>
    <dgm:pt modelId="{2DCF2E5F-A741-426C-97CD-6B1C0A601D83}" type="pres">
      <dgm:prSet presAssocID="{CB08CA8F-C912-4F89-AADC-50211A13BD35}" presName="quad4" presStyleLbl="node1" presStyleIdx="3" presStyleCnt="4" custScaleX="230897" custLinFactNeighborX="77925" custLinFactNeighborY="3046">
        <dgm:presLayoutVars>
          <dgm:chMax val="0"/>
          <dgm:chPref val="0"/>
          <dgm:bulletEnabled val="1"/>
        </dgm:presLayoutVars>
      </dgm:prSet>
      <dgm:spPr/>
      <dgm:t>
        <a:bodyPr/>
        <a:lstStyle/>
        <a:p>
          <a:endParaRPr lang="ru-RU"/>
        </a:p>
      </dgm:t>
    </dgm:pt>
  </dgm:ptLst>
  <dgm:cxnLst>
    <dgm:cxn modelId="{E03C5879-27AB-44DB-A9F2-F05B7A0C8EB5}" type="presOf" srcId="{89B59D9C-FCD3-4E68-BF36-CB69209DCC74}" destId="{8D6A4866-819B-4236-868E-530CE87BFDDB}" srcOrd="0" destOrd="0" presId="urn:microsoft.com/office/officeart/2005/8/layout/matrix3"/>
    <dgm:cxn modelId="{2981E184-CA19-4042-BAE6-4B4A49E62ABA}" type="presOf" srcId="{892C8E2E-F496-450B-B791-65C45CDBBEB0}" destId="{2DCF2E5F-A741-426C-97CD-6B1C0A601D83}" srcOrd="0" destOrd="0" presId="urn:microsoft.com/office/officeart/2005/8/layout/matrix3"/>
    <dgm:cxn modelId="{2D657460-E190-4EF3-973C-DC92BD4F7E43}" srcId="{CB08CA8F-C912-4F89-AADC-50211A13BD35}" destId="{B4206501-48A4-47AF-A4CC-16DD13E13EF7}" srcOrd="5" destOrd="0" parTransId="{0562DE57-2079-4401-93FB-EBACF71E7116}" sibTransId="{21913E8D-C798-4876-8368-623B5D43C9B6}"/>
    <dgm:cxn modelId="{922D5CCA-68BD-4C33-B3A1-7C1A8E8EAEEE}" srcId="{CB08CA8F-C912-4F89-AADC-50211A13BD35}" destId="{A2E0BECF-915C-43AA-AA8C-F48D551FA4E1}" srcOrd="2" destOrd="0" parTransId="{70C618CD-5457-41FB-99A4-E27A0374D26E}" sibTransId="{0EF21C12-2B51-44E9-823A-003CC83ED0F3}"/>
    <dgm:cxn modelId="{87F90327-F9FB-43DC-A2C9-486797A27C25}" type="presOf" srcId="{CB08CA8F-C912-4F89-AADC-50211A13BD35}" destId="{B2405BAC-73D6-42B4-943B-217FD52BB91A}" srcOrd="0" destOrd="0" presId="urn:microsoft.com/office/officeart/2005/8/layout/matrix3"/>
    <dgm:cxn modelId="{C69385B6-AE30-4CFE-9CAF-16A6C4923422}" srcId="{CB08CA8F-C912-4F89-AADC-50211A13BD35}" destId="{892C8E2E-F496-450B-B791-65C45CDBBEB0}" srcOrd="3" destOrd="0" parTransId="{B78D1D90-6066-4334-B516-C95CFA91B007}" sibTransId="{012680CC-F847-44CA-AB91-A813D5D75CEF}"/>
    <dgm:cxn modelId="{FC701ED9-BDEC-43DA-B4E8-9E3101503B8C}" type="presOf" srcId="{A2E0BECF-915C-43AA-AA8C-F48D551FA4E1}" destId="{03B1D147-E0E6-45A6-9AD1-61E07559F134}" srcOrd="0" destOrd="0" presId="urn:microsoft.com/office/officeart/2005/8/layout/matrix3"/>
    <dgm:cxn modelId="{7AA4EFF2-C746-4E08-85E6-07A4CF9E2683}" srcId="{CB08CA8F-C912-4F89-AADC-50211A13BD35}" destId="{D64F337F-8AD8-499A-A86B-FDDB94579B96}" srcOrd="1" destOrd="0" parTransId="{AD710497-9A1E-4C5E-8C8F-E638676E0E0D}" sibTransId="{9C4F2F1E-2604-4DB6-BA07-774E01733BDC}"/>
    <dgm:cxn modelId="{ADC9C72A-53A0-4CAB-8800-878E314D8865}" type="presOf" srcId="{D64F337F-8AD8-499A-A86B-FDDB94579B96}" destId="{19131654-9BEF-48D8-82C5-5D848CE41120}" srcOrd="0" destOrd="0" presId="urn:microsoft.com/office/officeart/2005/8/layout/matrix3"/>
    <dgm:cxn modelId="{87626C35-4263-4874-8362-0B3030E79F9E}" srcId="{CB08CA8F-C912-4F89-AADC-50211A13BD35}" destId="{89B59D9C-FCD3-4E68-BF36-CB69209DCC74}" srcOrd="0" destOrd="0" parTransId="{C1C11C44-5485-4066-B1BB-1410B618712D}" sibTransId="{CB7C3D4A-D1C8-4EE2-8308-A04C5C32D079}"/>
    <dgm:cxn modelId="{FCE0E1A9-E4F9-42B5-A514-9779A2B1A10D}" srcId="{CB08CA8F-C912-4F89-AADC-50211A13BD35}" destId="{FA15BA35-B073-465E-9C93-309B0799B147}" srcOrd="4" destOrd="0" parTransId="{1D8373DD-AC2B-4160-904D-95C9D5852222}" sibTransId="{60641F48-78C9-400D-A18B-34D03C384585}"/>
    <dgm:cxn modelId="{1A55D17C-7F29-4280-98C8-6A70608612E3}" type="presParOf" srcId="{B2405BAC-73D6-42B4-943B-217FD52BB91A}" destId="{E9C985BB-E22C-42AD-8C95-6EA6274A82FB}" srcOrd="0" destOrd="0" presId="urn:microsoft.com/office/officeart/2005/8/layout/matrix3"/>
    <dgm:cxn modelId="{6B1CA988-C398-4FA3-A3B0-9785D486EE9A}" type="presParOf" srcId="{B2405BAC-73D6-42B4-943B-217FD52BB91A}" destId="{8D6A4866-819B-4236-868E-530CE87BFDDB}" srcOrd="1" destOrd="0" presId="urn:microsoft.com/office/officeart/2005/8/layout/matrix3"/>
    <dgm:cxn modelId="{8532B393-1EE5-4A7B-B222-52C822BFD77B}" type="presParOf" srcId="{B2405BAC-73D6-42B4-943B-217FD52BB91A}" destId="{19131654-9BEF-48D8-82C5-5D848CE41120}" srcOrd="2" destOrd="0" presId="urn:microsoft.com/office/officeart/2005/8/layout/matrix3"/>
    <dgm:cxn modelId="{C42919AB-417F-4300-A620-981361DC5B7B}" type="presParOf" srcId="{B2405BAC-73D6-42B4-943B-217FD52BB91A}" destId="{03B1D147-E0E6-45A6-9AD1-61E07559F134}" srcOrd="3" destOrd="0" presId="urn:microsoft.com/office/officeart/2005/8/layout/matrix3"/>
    <dgm:cxn modelId="{E5C4E519-4911-44A4-B9B8-90A43F80A2AA}" type="presParOf" srcId="{B2405BAC-73D6-42B4-943B-217FD52BB91A}" destId="{2DCF2E5F-A741-426C-97CD-6B1C0A601D83}"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18A8A2-3CAD-49CE-A6EE-CA7ED0F79456}" type="doc">
      <dgm:prSet loTypeId="urn:microsoft.com/office/officeart/2005/8/layout/vList6" loCatId="process" qsTypeId="urn:microsoft.com/office/officeart/2005/8/quickstyle/simple1" qsCatId="simple" csTypeId="urn:microsoft.com/office/officeart/2005/8/colors/accent0_1" csCatId="mainScheme" phldr="1"/>
      <dgm:spPr/>
      <dgm:t>
        <a:bodyPr/>
        <a:lstStyle/>
        <a:p>
          <a:endParaRPr lang="ru-RU"/>
        </a:p>
      </dgm:t>
    </dgm:pt>
    <dgm:pt modelId="{8328FC59-0AD5-4823-9D35-27168A8E8433}">
      <dgm:prSet phldrT="[Текст]" custT="1"/>
      <dgm:spPr/>
      <dgm:t>
        <a:bodyPr/>
        <a:lstStyle/>
        <a:p>
          <a:pPr marL="174625" indent="188913"/>
          <a:r>
            <a:rPr lang="ru-RU" sz="2400" dirty="0" err="1" smtClean="0">
              <a:solidFill>
                <a:schemeClr val="tx1"/>
              </a:solidFill>
              <a:latin typeface="Arial" panose="020B0604020202020204" pitchFamily="34" charset="0"/>
              <a:cs typeface="Arial" panose="020B0604020202020204" pitchFamily="34" charset="0"/>
            </a:rPr>
            <a:t>Салық</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есеп</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саясатында</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белгіленген</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ережелер</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қолданылады</a:t>
          </a:r>
          <a:endParaRPr lang="ru-RU" sz="2400" dirty="0">
            <a:latin typeface="Arial" panose="020B0604020202020204" pitchFamily="34" charset="0"/>
            <a:cs typeface="Arial" panose="020B0604020202020204" pitchFamily="34" charset="0"/>
          </a:endParaRPr>
        </a:p>
      </dgm:t>
    </dgm:pt>
    <dgm:pt modelId="{AD470EEE-9B42-4AFC-B729-5800E32AC16A}" type="parTrans" cxnId="{4B83A7D8-1F3D-4BE8-8402-6BA9446A8287}">
      <dgm:prSet/>
      <dgm:spPr/>
      <dgm:t>
        <a:bodyPr/>
        <a:lstStyle/>
        <a:p>
          <a:endParaRPr lang="ru-RU"/>
        </a:p>
      </dgm:t>
    </dgm:pt>
    <dgm:pt modelId="{E44660CE-8E25-4154-B037-C6126ABB66ED}" type="sibTrans" cxnId="{4B83A7D8-1F3D-4BE8-8402-6BA9446A8287}">
      <dgm:prSet/>
      <dgm:spPr/>
      <dgm:t>
        <a:bodyPr/>
        <a:lstStyle/>
        <a:p>
          <a:endParaRPr lang="ru-RU"/>
        </a:p>
      </dgm:t>
    </dgm:pt>
    <dgm:pt modelId="{15C1A2E2-3CF6-4A5A-A011-44B8B5E6B084}">
      <dgm:prSet phldrT="[Текст]"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2400" b="0" dirty="0" err="1" smtClean="0">
              <a:solidFill>
                <a:schemeClr val="tx1"/>
              </a:solidFill>
              <a:latin typeface="Arial" panose="020B0604020202020204" pitchFamily="34" charset="0"/>
              <a:cs typeface="Arial" panose="020B0604020202020204" pitchFamily="34" charset="0"/>
            </a:rPr>
            <a:t>Қосылған</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құн</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салығын</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төлеуші</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таңдаған</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қосылған</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құн</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салығын</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есепке</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алу</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әдісі</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қолданылады</a:t>
          </a:r>
          <a:endParaRPr lang="ru-RU" sz="2300" b="0" dirty="0">
            <a:solidFill>
              <a:schemeClr val="tx1"/>
            </a:solidFill>
          </a:endParaRPr>
        </a:p>
      </dgm:t>
    </dgm:pt>
    <dgm:pt modelId="{8D90555A-2B8D-4925-B958-6FD56266AABD}" type="parTrans" cxnId="{CAB1C547-426E-418E-A8C0-03CBCB1F7780}">
      <dgm:prSet/>
      <dgm:spPr/>
      <dgm:t>
        <a:bodyPr/>
        <a:lstStyle/>
        <a:p>
          <a:endParaRPr lang="ru-RU"/>
        </a:p>
      </dgm:t>
    </dgm:pt>
    <dgm:pt modelId="{407CAE3D-3DA5-4F2F-AE1F-CEF1527784DF}" type="sibTrans" cxnId="{CAB1C547-426E-418E-A8C0-03CBCB1F7780}">
      <dgm:prSet/>
      <dgm:spPr/>
      <dgm:t>
        <a:bodyPr/>
        <a:lstStyle/>
        <a:p>
          <a:endParaRPr lang="ru-RU"/>
        </a:p>
      </dgm:t>
    </dgm:pt>
    <dgm:pt modelId="{3EDBDC2A-EBD2-4ED6-9C37-2C449568049A}">
      <dgm:prSet phldrT="[Текст]" custT="1"/>
      <dgm:spPr/>
      <dgm:t>
        <a:bodyPr/>
        <a:lstStyle/>
        <a:p>
          <a:pPr marL="174625" indent="188913"/>
          <a:r>
            <a:rPr lang="ru-RU" sz="2300" dirty="0" err="1" smtClean="0">
              <a:latin typeface="Arial" panose="020B0604020202020204" pitchFamily="34" charset="0"/>
              <a:cs typeface="Arial" panose="020B0604020202020204" pitchFamily="34" charset="0"/>
            </a:rPr>
            <a:t>қосылған</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құн</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салығын</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есептеу</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мақсатында</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құрылған</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және</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салықтық</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тексеру</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жүргізілген</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салық</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кезеңдері</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үшін</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өзгертілмейтін</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салық</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кезеңі</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үшін</a:t>
          </a:r>
          <a:r>
            <a:rPr lang="ru-RU" sz="2300" dirty="0" smtClean="0">
              <a:latin typeface="Arial" panose="020B0604020202020204" pitchFamily="34" charset="0"/>
              <a:cs typeface="Arial" panose="020B0604020202020204" pitchFamily="34" charset="0"/>
            </a:rPr>
            <a:t>;</a:t>
          </a:r>
          <a:endParaRPr lang="ru-RU" sz="2300" dirty="0">
            <a:latin typeface="Arial" panose="020B0604020202020204" pitchFamily="34" charset="0"/>
            <a:cs typeface="Arial" panose="020B0604020202020204" pitchFamily="34" charset="0"/>
          </a:endParaRPr>
        </a:p>
      </dgm:t>
    </dgm:pt>
    <dgm:pt modelId="{90264251-B76B-4431-9954-E4A652452780}" type="parTrans" cxnId="{EE192571-965B-467A-A206-07A9323815CD}">
      <dgm:prSet/>
      <dgm:spPr/>
      <dgm:t>
        <a:bodyPr/>
        <a:lstStyle/>
        <a:p>
          <a:endParaRPr lang="ru-RU"/>
        </a:p>
      </dgm:t>
    </dgm:pt>
    <dgm:pt modelId="{CC2D42A6-C955-47D6-AE94-901B0761F35E}" type="sibTrans" cxnId="{EE192571-965B-467A-A206-07A9323815CD}">
      <dgm:prSet/>
      <dgm:spPr/>
      <dgm:t>
        <a:bodyPr/>
        <a:lstStyle/>
        <a:p>
          <a:endParaRPr lang="ru-RU"/>
        </a:p>
      </dgm:t>
    </dgm:pt>
    <dgm:pt modelId="{01FC6A2A-830C-4845-932B-D0FEF7D077F9}">
      <dgm:prSet phldrT="[Текст]" custT="1"/>
      <dgm:spPr/>
      <dgm:t>
        <a:bodyPr/>
        <a:lstStyle/>
        <a:p>
          <a:pPr marL="174625" indent="188913"/>
          <a:r>
            <a:rPr lang="ru-RU" sz="2400" dirty="0" err="1" smtClean="0">
              <a:solidFill>
                <a:schemeClr val="tx1"/>
              </a:solidFill>
              <a:latin typeface="Arial" panose="020B0604020202020204" pitchFamily="34" charset="0"/>
              <a:cs typeface="Arial" panose="020B0604020202020204" pitchFamily="34" charset="0"/>
            </a:rPr>
            <a:t>күнтізбелік</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жыл</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үшін</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және</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салықтық</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тексеру</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жүргізілген</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салық</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кезеңдері</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үшін</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өзгертілмейді</a:t>
          </a:r>
          <a:r>
            <a:rPr lang="ru-RU" sz="2400" dirty="0" smtClean="0">
              <a:solidFill>
                <a:schemeClr val="tx1"/>
              </a:solidFill>
              <a:latin typeface="Arial" panose="020B0604020202020204" pitchFamily="34" charset="0"/>
              <a:cs typeface="Arial" panose="020B0604020202020204" pitchFamily="34" charset="0"/>
            </a:rPr>
            <a:t>. </a:t>
          </a:r>
          <a:endParaRPr lang="ru-RU" sz="2400" dirty="0">
            <a:latin typeface="Arial" panose="020B0604020202020204" pitchFamily="34" charset="0"/>
            <a:cs typeface="Arial" panose="020B0604020202020204" pitchFamily="34" charset="0"/>
          </a:endParaRPr>
        </a:p>
      </dgm:t>
    </dgm:pt>
    <dgm:pt modelId="{E05CC49C-DB16-4C91-9003-B061DF65FA03}" type="sibTrans" cxnId="{23F99AD3-D8AD-4862-AD11-836195211AA8}">
      <dgm:prSet/>
      <dgm:spPr/>
      <dgm:t>
        <a:bodyPr/>
        <a:lstStyle/>
        <a:p>
          <a:endParaRPr lang="ru-RU"/>
        </a:p>
      </dgm:t>
    </dgm:pt>
    <dgm:pt modelId="{714B50EE-55BE-4862-A54E-C6C6DE7513B2}" type="parTrans" cxnId="{23F99AD3-D8AD-4862-AD11-836195211AA8}">
      <dgm:prSet/>
      <dgm:spPr/>
      <dgm:t>
        <a:bodyPr/>
        <a:lstStyle/>
        <a:p>
          <a:endParaRPr lang="ru-RU"/>
        </a:p>
      </dgm:t>
    </dgm:pt>
    <dgm:pt modelId="{536BB794-9038-46B4-B763-AF45F5494C03}" type="pres">
      <dgm:prSet presAssocID="{E318A8A2-3CAD-49CE-A6EE-CA7ED0F79456}" presName="Name0" presStyleCnt="0">
        <dgm:presLayoutVars>
          <dgm:dir/>
          <dgm:animLvl val="lvl"/>
          <dgm:resizeHandles/>
        </dgm:presLayoutVars>
      </dgm:prSet>
      <dgm:spPr/>
      <dgm:t>
        <a:bodyPr/>
        <a:lstStyle/>
        <a:p>
          <a:endParaRPr lang="ru-RU"/>
        </a:p>
      </dgm:t>
    </dgm:pt>
    <dgm:pt modelId="{6AB2F366-54DA-4FDD-B1BC-517CC4215E76}" type="pres">
      <dgm:prSet presAssocID="{8328FC59-0AD5-4823-9D35-27168A8E8433}" presName="linNode" presStyleCnt="0"/>
      <dgm:spPr/>
    </dgm:pt>
    <dgm:pt modelId="{37DFF94D-17DE-4B2E-8922-28568B63756D}" type="pres">
      <dgm:prSet presAssocID="{8328FC59-0AD5-4823-9D35-27168A8E8433}" presName="parentShp" presStyleLbl="node1" presStyleIdx="0" presStyleCnt="2">
        <dgm:presLayoutVars>
          <dgm:bulletEnabled val="1"/>
        </dgm:presLayoutVars>
      </dgm:prSet>
      <dgm:spPr/>
      <dgm:t>
        <a:bodyPr/>
        <a:lstStyle/>
        <a:p>
          <a:endParaRPr lang="ru-RU"/>
        </a:p>
      </dgm:t>
    </dgm:pt>
    <dgm:pt modelId="{C7C356C2-2044-4D25-8730-27EE2CAF4BA3}" type="pres">
      <dgm:prSet presAssocID="{8328FC59-0AD5-4823-9D35-27168A8E8433}" presName="childShp" presStyleLbl="bgAccFollowNode1" presStyleIdx="0" presStyleCnt="2">
        <dgm:presLayoutVars>
          <dgm:bulletEnabled val="1"/>
        </dgm:presLayoutVars>
      </dgm:prSet>
      <dgm:spPr/>
      <dgm:t>
        <a:bodyPr/>
        <a:lstStyle/>
        <a:p>
          <a:endParaRPr lang="ru-RU"/>
        </a:p>
      </dgm:t>
    </dgm:pt>
    <dgm:pt modelId="{EDB72047-912E-40DF-9FC4-7AC5B94564B0}" type="pres">
      <dgm:prSet presAssocID="{E44660CE-8E25-4154-B037-C6126ABB66ED}" presName="spacing" presStyleCnt="0"/>
      <dgm:spPr/>
    </dgm:pt>
    <dgm:pt modelId="{CC2640F6-AF99-4A43-8182-EFAE70CCE9A8}" type="pres">
      <dgm:prSet presAssocID="{15C1A2E2-3CF6-4A5A-A011-44B8B5E6B084}" presName="linNode" presStyleCnt="0"/>
      <dgm:spPr/>
    </dgm:pt>
    <dgm:pt modelId="{0DCAB8D3-C7B5-46C7-97ED-B906A9108125}" type="pres">
      <dgm:prSet presAssocID="{15C1A2E2-3CF6-4A5A-A011-44B8B5E6B084}" presName="parentShp" presStyleLbl="node1" presStyleIdx="1" presStyleCnt="2" custScaleX="125189" custScaleY="119267">
        <dgm:presLayoutVars>
          <dgm:bulletEnabled val="1"/>
        </dgm:presLayoutVars>
      </dgm:prSet>
      <dgm:spPr/>
      <dgm:t>
        <a:bodyPr/>
        <a:lstStyle/>
        <a:p>
          <a:endParaRPr lang="ru-RU"/>
        </a:p>
      </dgm:t>
    </dgm:pt>
    <dgm:pt modelId="{255B9C3A-B22D-46CF-9DBB-56EF82150FA5}" type="pres">
      <dgm:prSet presAssocID="{15C1A2E2-3CF6-4A5A-A011-44B8B5E6B084}" presName="childShp" presStyleLbl="bgAccFollowNode1" presStyleIdx="1" presStyleCnt="2" custScaleX="123075" custScaleY="130236">
        <dgm:presLayoutVars>
          <dgm:bulletEnabled val="1"/>
        </dgm:presLayoutVars>
      </dgm:prSet>
      <dgm:spPr/>
      <dgm:t>
        <a:bodyPr/>
        <a:lstStyle/>
        <a:p>
          <a:endParaRPr lang="ru-RU"/>
        </a:p>
      </dgm:t>
    </dgm:pt>
  </dgm:ptLst>
  <dgm:cxnLst>
    <dgm:cxn modelId="{EE192571-965B-467A-A206-07A9323815CD}" srcId="{15C1A2E2-3CF6-4A5A-A011-44B8B5E6B084}" destId="{3EDBDC2A-EBD2-4ED6-9C37-2C449568049A}" srcOrd="0" destOrd="0" parTransId="{90264251-B76B-4431-9954-E4A652452780}" sibTransId="{CC2D42A6-C955-47D6-AE94-901B0761F35E}"/>
    <dgm:cxn modelId="{0A180BDA-C217-47D1-B4BD-0A97FBC2F8B8}" type="presOf" srcId="{15C1A2E2-3CF6-4A5A-A011-44B8B5E6B084}" destId="{0DCAB8D3-C7B5-46C7-97ED-B906A9108125}" srcOrd="0" destOrd="0" presId="urn:microsoft.com/office/officeart/2005/8/layout/vList6"/>
    <dgm:cxn modelId="{5B080FB4-4A76-4785-AB5A-4053296CDE79}" type="presOf" srcId="{E318A8A2-3CAD-49CE-A6EE-CA7ED0F79456}" destId="{536BB794-9038-46B4-B763-AF45F5494C03}" srcOrd="0" destOrd="0" presId="urn:microsoft.com/office/officeart/2005/8/layout/vList6"/>
    <dgm:cxn modelId="{4B83A7D8-1F3D-4BE8-8402-6BA9446A8287}" srcId="{E318A8A2-3CAD-49CE-A6EE-CA7ED0F79456}" destId="{8328FC59-0AD5-4823-9D35-27168A8E8433}" srcOrd="0" destOrd="0" parTransId="{AD470EEE-9B42-4AFC-B729-5800E32AC16A}" sibTransId="{E44660CE-8E25-4154-B037-C6126ABB66ED}"/>
    <dgm:cxn modelId="{A9DE2721-9A72-4DDD-94C7-37DB077DA074}" type="presOf" srcId="{01FC6A2A-830C-4845-932B-D0FEF7D077F9}" destId="{C7C356C2-2044-4D25-8730-27EE2CAF4BA3}" srcOrd="0" destOrd="0" presId="urn:microsoft.com/office/officeart/2005/8/layout/vList6"/>
    <dgm:cxn modelId="{CAB1C547-426E-418E-A8C0-03CBCB1F7780}" srcId="{E318A8A2-3CAD-49CE-A6EE-CA7ED0F79456}" destId="{15C1A2E2-3CF6-4A5A-A011-44B8B5E6B084}" srcOrd="1" destOrd="0" parTransId="{8D90555A-2B8D-4925-B958-6FD56266AABD}" sibTransId="{407CAE3D-3DA5-4F2F-AE1F-CEF1527784DF}"/>
    <dgm:cxn modelId="{23F99AD3-D8AD-4862-AD11-836195211AA8}" srcId="{8328FC59-0AD5-4823-9D35-27168A8E8433}" destId="{01FC6A2A-830C-4845-932B-D0FEF7D077F9}" srcOrd="0" destOrd="0" parTransId="{714B50EE-55BE-4862-A54E-C6C6DE7513B2}" sibTransId="{E05CC49C-DB16-4C91-9003-B061DF65FA03}"/>
    <dgm:cxn modelId="{5D599088-72B8-4986-AB7E-51BB86ACAE28}" type="presOf" srcId="{8328FC59-0AD5-4823-9D35-27168A8E8433}" destId="{37DFF94D-17DE-4B2E-8922-28568B63756D}" srcOrd="0" destOrd="0" presId="urn:microsoft.com/office/officeart/2005/8/layout/vList6"/>
    <dgm:cxn modelId="{20806D26-1FBE-464E-8DF9-297F8D9763B9}" type="presOf" srcId="{3EDBDC2A-EBD2-4ED6-9C37-2C449568049A}" destId="{255B9C3A-B22D-46CF-9DBB-56EF82150FA5}" srcOrd="0" destOrd="0" presId="urn:microsoft.com/office/officeart/2005/8/layout/vList6"/>
    <dgm:cxn modelId="{E2B1A608-1118-40DE-8CF6-E7BFEA8EDE7E}" type="presParOf" srcId="{536BB794-9038-46B4-B763-AF45F5494C03}" destId="{6AB2F366-54DA-4FDD-B1BC-517CC4215E76}" srcOrd="0" destOrd="0" presId="urn:microsoft.com/office/officeart/2005/8/layout/vList6"/>
    <dgm:cxn modelId="{B6C94DAE-4DC4-4ADF-96D0-BDC6C1580118}" type="presParOf" srcId="{6AB2F366-54DA-4FDD-B1BC-517CC4215E76}" destId="{37DFF94D-17DE-4B2E-8922-28568B63756D}" srcOrd="0" destOrd="0" presId="urn:microsoft.com/office/officeart/2005/8/layout/vList6"/>
    <dgm:cxn modelId="{271B452B-A8EE-4252-949A-8F0974820F18}" type="presParOf" srcId="{6AB2F366-54DA-4FDD-B1BC-517CC4215E76}" destId="{C7C356C2-2044-4D25-8730-27EE2CAF4BA3}" srcOrd="1" destOrd="0" presId="urn:microsoft.com/office/officeart/2005/8/layout/vList6"/>
    <dgm:cxn modelId="{518C72A4-7679-4CEA-9DAB-35E6754A92B1}" type="presParOf" srcId="{536BB794-9038-46B4-B763-AF45F5494C03}" destId="{EDB72047-912E-40DF-9FC4-7AC5B94564B0}" srcOrd="1" destOrd="0" presId="urn:microsoft.com/office/officeart/2005/8/layout/vList6"/>
    <dgm:cxn modelId="{1195B686-A9E3-4521-8308-619190A7AD50}" type="presParOf" srcId="{536BB794-9038-46B4-B763-AF45F5494C03}" destId="{CC2640F6-AF99-4A43-8182-EFAE70CCE9A8}" srcOrd="2" destOrd="0" presId="urn:microsoft.com/office/officeart/2005/8/layout/vList6"/>
    <dgm:cxn modelId="{90B91BE7-CFC2-4604-AC10-DF8264E38EA5}" type="presParOf" srcId="{CC2640F6-AF99-4A43-8182-EFAE70CCE9A8}" destId="{0DCAB8D3-C7B5-46C7-97ED-B906A9108125}" srcOrd="0" destOrd="0" presId="urn:microsoft.com/office/officeart/2005/8/layout/vList6"/>
    <dgm:cxn modelId="{8D5505BF-22E1-4440-AB4B-0CCCF5E81117}" type="presParOf" srcId="{CC2640F6-AF99-4A43-8182-EFAE70CCE9A8}" destId="{255B9C3A-B22D-46CF-9DBB-56EF82150FA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18A8A2-3CAD-49CE-A6EE-CA7ED0F79456}" type="doc">
      <dgm:prSet loTypeId="urn:microsoft.com/office/officeart/2005/8/layout/vList6" loCatId="process" qsTypeId="urn:microsoft.com/office/officeart/2005/8/quickstyle/simple1" qsCatId="simple" csTypeId="urn:microsoft.com/office/officeart/2005/8/colors/accent0_1" csCatId="mainScheme" phldr="1"/>
      <dgm:spPr/>
      <dgm:t>
        <a:bodyPr/>
        <a:lstStyle/>
        <a:p>
          <a:endParaRPr lang="ru-RU"/>
        </a:p>
      </dgm:t>
    </dgm:pt>
    <dgm:pt modelId="{D3B50A4F-6211-49A6-97A8-675B6A6EDF39}">
      <dgm:prSet phldrT="[Текст]" custT="1"/>
      <dgm:spPr/>
      <dgm:t>
        <a:bodyPr/>
        <a:lstStyle/>
        <a:p>
          <a:pPr algn="l"/>
          <a:r>
            <a:rPr lang="ru-RU" sz="2400" dirty="0" err="1" smtClean="0">
              <a:solidFill>
                <a:schemeClr val="tx1"/>
              </a:solidFill>
              <a:latin typeface="Arial" panose="020B0604020202020204" pitchFamily="34" charset="0"/>
              <a:cs typeface="Arial" panose="020B0604020202020204" pitchFamily="34" charset="0"/>
            </a:rPr>
            <a:t>Салықтық</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есеп</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саясатына</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өзгерістер</a:t>
          </a:r>
          <a:r>
            <a:rPr lang="ru-RU" sz="2400" dirty="0" smtClean="0">
              <a:solidFill>
                <a:schemeClr val="tx1"/>
              </a:solidFill>
              <a:latin typeface="Arial" panose="020B0604020202020204" pitchFamily="34" charset="0"/>
              <a:cs typeface="Arial" panose="020B0604020202020204" pitchFamily="34" charset="0"/>
            </a:rPr>
            <a:t> мен </a:t>
          </a:r>
          <a:r>
            <a:rPr lang="ru-RU" sz="2400" dirty="0" err="1" smtClean="0">
              <a:solidFill>
                <a:schemeClr val="tx1"/>
              </a:solidFill>
              <a:latin typeface="Arial" panose="020B0604020202020204" pitchFamily="34" charset="0"/>
              <a:cs typeface="Arial" panose="020B0604020202020204" pitchFamily="34" charset="0"/>
            </a:rPr>
            <a:t>толықтыруларды</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салық</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төлеуші</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келесі</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әдістердің</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бірімен</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жүзеге</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асырады</a:t>
          </a:r>
          <a:r>
            <a:rPr lang="ru-RU" sz="2400" dirty="0" smtClean="0">
              <a:solidFill>
                <a:schemeClr val="tx1"/>
              </a:solidFill>
              <a:latin typeface="Arial" panose="020B0604020202020204" pitchFamily="34" charset="0"/>
              <a:cs typeface="Arial" panose="020B0604020202020204" pitchFamily="34" charset="0"/>
            </a:rPr>
            <a:t>:</a:t>
          </a:r>
          <a:r>
            <a:rPr lang="ru-RU" sz="2400" dirty="0">
              <a:solidFill>
                <a:schemeClr val="tx1"/>
              </a:solidFill>
              <a:latin typeface="Arial" panose="020B0604020202020204" pitchFamily="34" charset="0"/>
              <a:cs typeface="Arial" panose="020B0604020202020204" pitchFamily="34" charset="0"/>
            </a:rPr>
            <a:t/>
          </a:r>
          <a:br>
            <a:rPr lang="ru-RU" sz="2400" dirty="0">
              <a:solidFill>
                <a:schemeClr val="tx1"/>
              </a:solidFill>
              <a:latin typeface="Arial" panose="020B0604020202020204" pitchFamily="34" charset="0"/>
              <a:cs typeface="Arial" panose="020B0604020202020204" pitchFamily="34" charset="0"/>
            </a:rPr>
          </a:br>
          <a:endParaRPr lang="ru-RU" sz="2400" dirty="0">
            <a:solidFill>
              <a:schemeClr val="tx1"/>
            </a:solidFill>
            <a:latin typeface="Arial" panose="020B0604020202020204" pitchFamily="34" charset="0"/>
            <a:cs typeface="Arial" panose="020B0604020202020204" pitchFamily="34" charset="0"/>
          </a:endParaRPr>
        </a:p>
      </dgm:t>
    </dgm:pt>
    <dgm:pt modelId="{0B1D24CE-FB96-4CB4-947C-6A64D4239C03}" type="parTrans" cxnId="{1B6847C0-2F27-4FC6-A6C1-731D7DF71034}">
      <dgm:prSet/>
      <dgm:spPr/>
      <dgm:t>
        <a:bodyPr/>
        <a:lstStyle/>
        <a:p>
          <a:endParaRPr lang="ru-RU"/>
        </a:p>
      </dgm:t>
    </dgm:pt>
    <dgm:pt modelId="{41C66002-526D-4A18-90A9-CCFE84D2847D}" type="sibTrans" cxnId="{1B6847C0-2F27-4FC6-A6C1-731D7DF71034}">
      <dgm:prSet/>
      <dgm:spPr/>
      <dgm:t>
        <a:bodyPr/>
        <a:lstStyle/>
        <a:p>
          <a:endParaRPr lang="ru-RU"/>
        </a:p>
      </dgm:t>
    </dgm:pt>
    <dgm:pt modelId="{8328FC59-0AD5-4823-9D35-27168A8E8433}">
      <dgm:prSet phldrT="[Текст]" custT="1"/>
      <dgm:spPr/>
      <dgm:t>
        <a:bodyPr/>
        <a:lstStyle/>
        <a:p>
          <a:pPr marL="174625" indent="188913"/>
          <a:r>
            <a:rPr lang="ru-RU" sz="2400" dirty="0" err="1" smtClean="0">
              <a:solidFill>
                <a:schemeClr val="tx1"/>
              </a:solidFill>
              <a:latin typeface="Arial" panose="020B0604020202020204" pitchFamily="34" charset="0"/>
              <a:cs typeface="Arial" panose="020B0604020202020204" pitchFamily="34" charset="0"/>
            </a:rPr>
            <a:t>жаңа</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салықтық</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есеп</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саясатын</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немесе</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есеп</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саясатының</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жаңа</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бөлімін</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бекіту</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қолданыстағы</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салықтық</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есеп</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саясатына</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өзгерістер</a:t>
          </a:r>
          <a:r>
            <a:rPr lang="ru-RU" sz="2400" dirty="0" smtClean="0">
              <a:solidFill>
                <a:schemeClr val="tx1"/>
              </a:solidFill>
              <a:latin typeface="Arial" panose="020B0604020202020204" pitchFamily="34" charset="0"/>
              <a:cs typeface="Arial" panose="020B0604020202020204" pitchFamily="34" charset="0"/>
            </a:rPr>
            <a:t> мен </a:t>
          </a:r>
          <a:r>
            <a:rPr lang="ru-RU" sz="2400" dirty="0" err="1" smtClean="0">
              <a:solidFill>
                <a:schemeClr val="tx1"/>
              </a:solidFill>
              <a:latin typeface="Arial" panose="020B0604020202020204" pitchFamily="34" charset="0"/>
              <a:cs typeface="Arial" panose="020B0604020202020204" pitchFamily="34" charset="0"/>
            </a:rPr>
            <a:t>толықтырулар</a:t>
          </a:r>
          <a:r>
            <a:rPr lang="ru-RU" sz="2400" dirty="0" smtClean="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енгізу</a:t>
          </a:r>
          <a:r>
            <a:rPr lang="ru-RU" sz="2400" dirty="0" smtClean="0">
              <a:solidFill>
                <a:schemeClr val="tx1"/>
              </a:solidFill>
              <a:latin typeface="Arial" panose="020B0604020202020204" pitchFamily="34" charset="0"/>
              <a:cs typeface="Arial" panose="020B0604020202020204" pitchFamily="34" charset="0"/>
            </a:rPr>
            <a:t>.</a:t>
          </a:r>
          <a:endParaRPr lang="ru-RU" sz="2400" dirty="0">
            <a:latin typeface="Arial" panose="020B0604020202020204" pitchFamily="34" charset="0"/>
            <a:cs typeface="Arial" panose="020B0604020202020204" pitchFamily="34" charset="0"/>
          </a:endParaRPr>
        </a:p>
      </dgm:t>
    </dgm:pt>
    <dgm:pt modelId="{AD470EEE-9B42-4AFC-B729-5800E32AC16A}" type="parTrans" cxnId="{4B83A7D8-1F3D-4BE8-8402-6BA9446A8287}">
      <dgm:prSet/>
      <dgm:spPr/>
      <dgm:t>
        <a:bodyPr/>
        <a:lstStyle/>
        <a:p>
          <a:endParaRPr lang="ru-RU"/>
        </a:p>
      </dgm:t>
    </dgm:pt>
    <dgm:pt modelId="{E44660CE-8E25-4154-B037-C6126ABB66ED}" type="sibTrans" cxnId="{4B83A7D8-1F3D-4BE8-8402-6BA9446A8287}">
      <dgm:prSet/>
      <dgm:spPr/>
      <dgm:t>
        <a:bodyPr/>
        <a:lstStyle/>
        <a:p>
          <a:endParaRPr lang="ru-RU"/>
        </a:p>
      </dgm:t>
    </dgm:pt>
    <dgm:pt modelId="{15C1A2E2-3CF6-4A5A-A011-44B8B5E6B084}">
      <dgm:prSet phldrT="[Текст]"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2400" b="0" dirty="0" err="1" smtClean="0">
              <a:solidFill>
                <a:schemeClr val="tx1"/>
              </a:solidFill>
              <a:latin typeface="Arial" panose="020B0604020202020204" pitchFamily="34" charset="0"/>
              <a:cs typeface="Arial" panose="020B0604020202020204" pitchFamily="34" charset="0"/>
            </a:rPr>
            <a:t>Салық</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төлеушіге</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салықтық</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есеп</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саясатына</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өзгерістер</a:t>
          </a:r>
          <a:r>
            <a:rPr lang="ru-RU" sz="2400" b="0" dirty="0" smtClean="0">
              <a:solidFill>
                <a:schemeClr val="tx1"/>
              </a:solidFill>
              <a:latin typeface="Arial" panose="020B0604020202020204" pitchFamily="34" charset="0"/>
              <a:cs typeface="Arial" panose="020B0604020202020204" pitchFamily="34" charset="0"/>
            </a:rPr>
            <a:t> мен </a:t>
          </a:r>
          <a:r>
            <a:rPr lang="ru-RU" sz="2400" b="0" dirty="0" err="1" smtClean="0">
              <a:solidFill>
                <a:schemeClr val="tx1"/>
              </a:solidFill>
              <a:latin typeface="Arial" panose="020B0604020202020204" pitchFamily="34" charset="0"/>
              <a:cs typeface="Arial" panose="020B0604020202020204" pitchFamily="34" charset="0"/>
            </a:rPr>
            <a:t>толықтырулар</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енгізуге</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рұқсат</a:t>
          </a:r>
          <a:r>
            <a:rPr lang="ru-RU" sz="2400" b="0" dirty="0" smtClean="0">
              <a:solidFill>
                <a:schemeClr val="tx1"/>
              </a:solidFill>
              <a:latin typeface="Arial" panose="020B0604020202020204" pitchFamily="34" charset="0"/>
              <a:cs typeface="Arial" panose="020B0604020202020204" pitchFamily="34" charset="0"/>
            </a:rPr>
            <a:t> </a:t>
          </a:r>
          <a:r>
            <a:rPr lang="ru-RU" sz="2400" b="0" dirty="0" err="1" smtClean="0">
              <a:solidFill>
                <a:schemeClr val="tx1"/>
              </a:solidFill>
              <a:latin typeface="Arial" panose="020B0604020202020204" pitchFamily="34" charset="0"/>
              <a:cs typeface="Arial" panose="020B0604020202020204" pitchFamily="34" charset="0"/>
            </a:rPr>
            <a:t>етілмейді</a:t>
          </a:r>
          <a:r>
            <a:rPr lang="ru-RU" sz="2300" b="0" dirty="0" smtClean="0">
              <a:solidFill>
                <a:schemeClr val="tx1"/>
              </a:solidFill>
            </a:rPr>
            <a:t>:</a:t>
          </a:r>
          <a:endParaRPr lang="ru-RU" sz="2300" b="0" dirty="0">
            <a:solidFill>
              <a:schemeClr val="tx1"/>
            </a:solidFill>
          </a:endParaRPr>
        </a:p>
        <a:p>
          <a:pPr algn="l" defTabSz="711200">
            <a:lnSpc>
              <a:spcPct val="90000"/>
            </a:lnSpc>
            <a:spcBef>
              <a:spcPct val="0"/>
            </a:spcBef>
            <a:spcAft>
              <a:spcPct val="35000"/>
            </a:spcAft>
          </a:pPr>
          <a:endParaRPr lang="ru-RU" sz="2300" b="0" dirty="0">
            <a:solidFill>
              <a:schemeClr val="tx1"/>
            </a:solidFill>
          </a:endParaRPr>
        </a:p>
      </dgm:t>
    </dgm:pt>
    <dgm:pt modelId="{8D90555A-2B8D-4925-B958-6FD56266AABD}" type="parTrans" cxnId="{CAB1C547-426E-418E-A8C0-03CBCB1F7780}">
      <dgm:prSet/>
      <dgm:spPr/>
      <dgm:t>
        <a:bodyPr/>
        <a:lstStyle/>
        <a:p>
          <a:endParaRPr lang="ru-RU"/>
        </a:p>
      </dgm:t>
    </dgm:pt>
    <dgm:pt modelId="{407CAE3D-3DA5-4F2F-AE1F-CEF1527784DF}" type="sibTrans" cxnId="{CAB1C547-426E-418E-A8C0-03CBCB1F7780}">
      <dgm:prSet/>
      <dgm:spPr/>
      <dgm:t>
        <a:bodyPr/>
        <a:lstStyle/>
        <a:p>
          <a:endParaRPr lang="ru-RU"/>
        </a:p>
      </dgm:t>
    </dgm:pt>
    <dgm:pt modelId="{3EDBDC2A-EBD2-4ED6-9C37-2C449568049A}">
      <dgm:prSet phldrT="[Текст]" custT="1"/>
      <dgm:spPr/>
      <dgm:t>
        <a:bodyPr/>
        <a:lstStyle/>
        <a:p>
          <a:pPr marL="174625" indent="188913"/>
          <a:r>
            <a:rPr lang="ru-RU" sz="2300" dirty="0" err="1" smtClean="0">
              <a:latin typeface="Arial" panose="020B0604020202020204" pitchFamily="34" charset="0"/>
              <a:cs typeface="Arial" panose="020B0604020202020204" pitchFamily="34" charset="0"/>
            </a:rPr>
            <a:t>тексерілетін</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салық</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кезеңі</a:t>
          </a:r>
          <a:r>
            <a:rPr lang="ru-RU" sz="2300" dirty="0" smtClean="0">
              <a:latin typeface="Arial" panose="020B0604020202020204" pitchFamily="34" charset="0"/>
              <a:cs typeface="Arial" panose="020B0604020202020204" pitchFamily="34" charset="0"/>
            </a:rPr>
            <a:t> - </a:t>
          </a:r>
          <a:r>
            <a:rPr lang="ru-RU" sz="2300" dirty="0" err="1" smtClean="0">
              <a:latin typeface="Arial" panose="020B0604020202020204" pitchFamily="34" charset="0"/>
              <a:cs typeface="Arial" panose="020B0604020202020204" pitchFamily="34" charset="0"/>
            </a:rPr>
            <a:t>кешенді</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және</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тақырыптық</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тексерулер</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кезеңінде</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даулы</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салық</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кезеңі</a:t>
          </a:r>
          <a:r>
            <a:rPr lang="ru-RU" sz="2300" dirty="0" smtClean="0">
              <a:latin typeface="Arial" panose="020B0604020202020204" pitchFamily="34" charset="0"/>
              <a:cs typeface="Arial" panose="020B0604020202020204" pitchFamily="34" charset="0"/>
            </a:rPr>
            <a:t> – </a:t>
          </a:r>
          <a:r>
            <a:rPr lang="ru-RU" sz="2300" dirty="0" err="1" smtClean="0">
              <a:latin typeface="Arial" panose="020B0604020202020204" pitchFamily="34" charset="0"/>
              <a:cs typeface="Arial" panose="020B0604020202020204" pitchFamily="34" charset="0"/>
            </a:rPr>
            <a:t>тексеру</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нәтижелері</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туралы</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хабарламаға</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және</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жоғары</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тұрған</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салық</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органының</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шешіміне</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шағым</a:t>
          </a:r>
          <a:r>
            <a:rPr lang="ru-RU" sz="2300" dirty="0" smtClean="0">
              <a:latin typeface="Arial" panose="020B0604020202020204" pitchFamily="34" charset="0"/>
              <a:cs typeface="Arial" panose="020B0604020202020204" pitchFamily="34" charset="0"/>
            </a:rPr>
            <a:t> беру </a:t>
          </a:r>
          <a:r>
            <a:rPr lang="ru-RU" sz="2300" dirty="0" err="1" smtClean="0">
              <a:latin typeface="Arial" panose="020B0604020202020204" pitchFamily="34" charset="0"/>
              <a:cs typeface="Arial" panose="020B0604020202020204" pitchFamily="34" charset="0"/>
            </a:rPr>
            <a:t>және</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қарау</a:t>
          </a:r>
          <a:r>
            <a:rPr lang="ru-RU" sz="2300" dirty="0" smtClean="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кезеңінде</a:t>
          </a:r>
          <a:r>
            <a:rPr lang="ru-RU" sz="2300" dirty="0" smtClean="0">
              <a:latin typeface="Arial" panose="020B0604020202020204" pitchFamily="34" charset="0"/>
              <a:cs typeface="Arial" panose="020B0604020202020204" pitchFamily="34" charset="0"/>
            </a:rPr>
            <a:t>.</a:t>
          </a:r>
          <a:endParaRPr lang="ru-RU" sz="2300" dirty="0">
            <a:latin typeface="Arial" panose="020B0604020202020204" pitchFamily="34" charset="0"/>
            <a:cs typeface="Arial" panose="020B0604020202020204" pitchFamily="34" charset="0"/>
          </a:endParaRPr>
        </a:p>
      </dgm:t>
    </dgm:pt>
    <dgm:pt modelId="{90264251-B76B-4431-9954-E4A652452780}" type="parTrans" cxnId="{EE192571-965B-467A-A206-07A9323815CD}">
      <dgm:prSet/>
      <dgm:spPr/>
      <dgm:t>
        <a:bodyPr/>
        <a:lstStyle/>
        <a:p>
          <a:endParaRPr lang="ru-RU"/>
        </a:p>
      </dgm:t>
    </dgm:pt>
    <dgm:pt modelId="{CC2D42A6-C955-47D6-AE94-901B0761F35E}" type="sibTrans" cxnId="{EE192571-965B-467A-A206-07A9323815CD}">
      <dgm:prSet/>
      <dgm:spPr/>
      <dgm:t>
        <a:bodyPr/>
        <a:lstStyle/>
        <a:p>
          <a:endParaRPr lang="ru-RU"/>
        </a:p>
      </dgm:t>
    </dgm:pt>
    <dgm:pt modelId="{536BB794-9038-46B4-B763-AF45F5494C03}" type="pres">
      <dgm:prSet presAssocID="{E318A8A2-3CAD-49CE-A6EE-CA7ED0F79456}" presName="Name0" presStyleCnt="0">
        <dgm:presLayoutVars>
          <dgm:dir/>
          <dgm:animLvl val="lvl"/>
          <dgm:resizeHandles/>
        </dgm:presLayoutVars>
      </dgm:prSet>
      <dgm:spPr/>
      <dgm:t>
        <a:bodyPr/>
        <a:lstStyle/>
        <a:p>
          <a:endParaRPr lang="ru-RU"/>
        </a:p>
      </dgm:t>
    </dgm:pt>
    <dgm:pt modelId="{65887FA4-DB31-4B50-865C-85A1DF05B028}" type="pres">
      <dgm:prSet presAssocID="{D3B50A4F-6211-49A6-97A8-675B6A6EDF39}" presName="linNode" presStyleCnt="0"/>
      <dgm:spPr/>
    </dgm:pt>
    <dgm:pt modelId="{115F9708-A2DC-413D-9854-921998010D8D}" type="pres">
      <dgm:prSet presAssocID="{D3B50A4F-6211-49A6-97A8-675B6A6EDF39}" presName="parentShp" presStyleLbl="node1" presStyleIdx="0" presStyleCnt="2" custScaleX="103033" custScaleY="111957">
        <dgm:presLayoutVars>
          <dgm:bulletEnabled val="1"/>
        </dgm:presLayoutVars>
      </dgm:prSet>
      <dgm:spPr/>
      <dgm:t>
        <a:bodyPr/>
        <a:lstStyle/>
        <a:p>
          <a:endParaRPr lang="ru-RU"/>
        </a:p>
      </dgm:t>
    </dgm:pt>
    <dgm:pt modelId="{84D84384-B240-4AD9-8469-CDCDFF320CC0}" type="pres">
      <dgm:prSet presAssocID="{D3B50A4F-6211-49A6-97A8-675B6A6EDF39}" presName="childShp" presStyleLbl="bgAccFollowNode1" presStyleIdx="0" presStyleCnt="2" custScaleX="122435">
        <dgm:presLayoutVars>
          <dgm:bulletEnabled val="1"/>
        </dgm:presLayoutVars>
      </dgm:prSet>
      <dgm:spPr/>
      <dgm:t>
        <a:bodyPr/>
        <a:lstStyle/>
        <a:p>
          <a:endParaRPr lang="ru-RU"/>
        </a:p>
      </dgm:t>
    </dgm:pt>
    <dgm:pt modelId="{58618941-97C1-48FE-85A7-897D8BB9A5F9}" type="pres">
      <dgm:prSet presAssocID="{41C66002-526D-4A18-90A9-CCFE84D2847D}" presName="spacing" presStyleCnt="0"/>
      <dgm:spPr/>
    </dgm:pt>
    <dgm:pt modelId="{CC2640F6-AF99-4A43-8182-EFAE70CCE9A8}" type="pres">
      <dgm:prSet presAssocID="{15C1A2E2-3CF6-4A5A-A011-44B8B5E6B084}" presName="linNode" presStyleCnt="0"/>
      <dgm:spPr/>
    </dgm:pt>
    <dgm:pt modelId="{0DCAB8D3-C7B5-46C7-97ED-B906A9108125}" type="pres">
      <dgm:prSet presAssocID="{15C1A2E2-3CF6-4A5A-A011-44B8B5E6B084}" presName="parentShp" presStyleLbl="node1" presStyleIdx="1" presStyleCnt="2" custScaleX="91384" custScaleY="119267">
        <dgm:presLayoutVars>
          <dgm:bulletEnabled val="1"/>
        </dgm:presLayoutVars>
      </dgm:prSet>
      <dgm:spPr/>
      <dgm:t>
        <a:bodyPr/>
        <a:lstStyle/>
        <a:p>
          <a:endParaRPr lang="ru-RU"/>
        </a:p>
      </dgm:t>
    </dgm:pt>
    <dgm:pt modelId="{255B9C3A-B22D-46CF-9DBB-56EF82150FA5}" type="pres">
      <dgm:prSet presAssocID="{15C1A2E2-3CF6-4A5A-A011-44B8B5E6B084}" presName="childShp" presStyleLbl="bgAccFollowNode1" presStyleIdx="1" presStyleCnt="2" custScaleX="123075" custScaleY="130236">
        <dgm:presLayoutVars>
          <dgm:bulletEnabled val="1"/>
        </dgm:presLayoutVars>
      </dgm:prSet>
      <dgm:spPr/>
      <dgm:t>
        <a:bodyPr/>
        <a:lstStyle/>
        <a:p>
          <a:endParaRPr lang="ru-RU"/>
        </a:p>
      </dgm:t>
    </dgm:pt>
  </dgm:ptLst>
  <dgm:cxnLst>
    <dgm:cxn modelId="{EE192571-965B-467A-A206-07A9323815CD}" srcId="{15C1A2E2-3CF6-4A5A-A011-44B8B5E6B084}" destId="{3EDBDC2A-EBD2-4ED6-9C37-2C449568049A}" srcOrd="0" destOrd="0" parTransId="{90264251-B76B-4431-9954-E4A652452780}" sibTransId="{CC2D42A6-C955-47D6-AE94-901B0761F35E}"/>
    <dgm:cxn modelId="{4B83A7D8-1F3D-4BE8-8402-6BA9446A8287}" srcId="{D3B50A4F-6211-49A6-97A8-675B6A6EDF39}" destId="{8328FC59-0AD5-4823-9D35-27168A8E8433}" srcOrd="0" destOrd="0" parTransId="{AD470EEE-9B42-4AFC-B729-5800E32AC16A}" sibTransId="{E44660CE-8E25-4154-B037-C6126ABB66ED}"/>
    <dgm:cxn modelId="{027EB1AA-7FF7-45F8-B500-657C089A9A9E}" type="presOf" srcId="{D3B50A4F-6211-49A6-97A8-675B6A6EDF39}" destId="{115F9708-A2DC-413D-9854-921998010D8D}" srcOrd="0" destOrd="0" presId="urn:microsoft.com/office/officeart/2005/8/layout/vList6"/>
    <dgm:cxn modelId="{CAB1C547-426E-418E-A8C0-03CBCB1F7780}" srcId="{E318A8A2-3CAD-49CE-A6EE-CA7ED0F79456}" destId="{15C1A2E2-3CF6-4A5A-A011-44B8B5E6B084}" srcOrd="1" destOrd="0" parTransId="{8D90555A-2B8D-4925-B958-6FD56266AABD}" sibTransId="{407CAE3D-3DA5-4F2F-AE1F-CEF1527784DF}"/>
    <dgm:cxn modelId="{E464F26D-31A3-4D05-A26A-C8D9B9FA1CAD}" type="presOf" srcId="{15C1A2E2-3CF6-4A5A-A011-44B8B5E6B084}" destId="{0DCAB8D3-C7B5-46C7-97ED-B906A9108125}" srcOrd="0" destOrd="0" presId="urn:microsoft.com/office/officeart/2005/8/layout/vList6"/>
    <dgm:cxn modelId="{678A7587-4577-4532-B8E8-F27B4FD1F20E}" type="presOf" srcId="{8328FC59-0AD5-4823-9D35-27168A8E8433}" destId="{84D84384-B240-4AD9-8469-CDCDFF320CC0}" srcOrd="0" destOrd="0" presId="urn:microsoft.com/office/officeart/2005/8/layout/vList6"/>
    <dgm:cxn modelId="{06B60E1E-0B41-4702-93F8-9E3DCFF44707}" type="presOf" srcId="{E318A8A2-3CAD-49CE-A6EE-CA7ED0F79456}" destId="{536BB794-9038-46B4-B763-AF45F5494C03}" srcOrd="0" destOrd="0" presId="urn:microsoft.com/office/officeart/2005/8/layout/vList6"/>
    <dgm:cxn modelId="{1B6847C0-2F27-4FC6-A6C1-731D7DF71034}" srcId="{E318A8A2-3CAD-49CE-A6EE-CA7ED0F79456}" destId="{D3B50A4F-6211-49A6-97A8-675B6A6EDF39}" srcOrd="0" destOrd="0" parTransId="{0B1D24CE-FB96-4CB4-947C-6A64D4239C03}" sibTransId="{41C66002-526D-4A18-90A9-CCFE84D2847D}"/>
    <dgm:cxn modelId="{862D98A4-08E4-42F5-A20E-F68D14D19BFC}" type="presOf" srcId="{3EDBDC2A-EBD2-4ED6-9C37-2C449568049A}" destId="{255B9C3A-B22D-46CF-9DBB-56EF82150FA5}" srcOrd="0" destOrd="0" presId="urn:microsoft.com/office/officeart/2005/8/layout/vList6"/>
    <dgm:cxn modelId="{25827DFB-ACFC-45AA-BF1D-25BAAB5F0805}" type="presParOf" srcId="{536BB794-9038-46B4-B763-AF45F5494C03}" destId="{65887FA4-DB31-4B50-865C-85A1DF05B028}" srcOrd="0" destOrd="0" presId="urn:microsoft.com/office/officeart/2005/8/layout/vList6"/>
    <dgm:cxn modelId="{1DBB4BC0-ECA3-4BD8-B1CE-AA9595B3D12F}" type="presParOf" srcId="{65887FA4-DB31-4B50-865C-85A1DF05B028}" destId="{115F9708-A2DC-413D-9854-921998010D8D}" srcOrd="0" destOrd="0" presId="urn:microsoft.com/office/officeart/2005/8/layout/vList6"/>
    <dgm:cxn modelId="{C8FE25E9-0DE1-48E0-A610-C5151821CDA7}" type="presParOf" srcId="{65887FA4-DB31-4B50-865C-85A1DF05B028}" destId="{84D84384-B240-4AD9-8469-CDCDFF320CC0}" srcOrd="1" destOrd="0" presId="urn:microsoft.com/office/officeart/2005/8/layout/vList6"/>
    <dgm:cxn modelId="{30E68710-D59A-4284-BF75-ADBA84179ED8}" type="presParOf" srcId="{536BB794-9038-46B4-B763-AF45F5494C03}" destId="{58618941-97C1-48FE-85A7-897D8BB9A5F9}" srcOrd="1" destOrd="0" presId="urn:microsoft.com/office/officeart/2005/8/layout/vList6"/>
    <dgm:cxn modelId="{29881690-4E26-412E-91D6-BDF42234FD51}" type="presParOf" srcId="{536BB794-9038-46B4-B763-AF45F5494C03}" destId="{CC2640F6-AF99-4A43-8182-EFAE70CCE9A8}" srcOrd="2" destOrd="0" presId="urn:microsoft.com/office/officeart/2005/8/layout/vList6"/>
    <dgm:cxn modelId="{8BF121DC-DFFC-4BE2-B168-534A4CC69931}" type="presParOf" srcId="{CC2640F6-AF99-4A43-8182-EFAE70CCE9A8}" destId="{0DCAB8D3-C7B5-46C7-97ED-B906A9108125}" srcOrd="0" destOrd="0" presId="urn:microsoft.com/office/officeart/2005/8/layout/vList6"/>
    <dgm:cxn modelId="{CCAB599C-65F9-40FC-B876-04EC874B9CDE}" type="presParOf" srcId="{CC2640F6-AF99-4A43-8182-EFAE70CCE9A8}" destId="{255B9C3A-B22D-46CF-9DBB-56EF82150FA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3C479B-39DF-44EA-91DF-E2A7BFDAC6D8}">
      <dsp:nvSpPr>
        <dsp:cNvPr id="0" name=""/>
        <dsp:cNvSpPr/>
      </dsp:nvSpPr>
      <dsp:spPr>
        <a:xfrm>
          <a:off x="5185" y="1807"/>
          <a:ext cx="10505229" cy="909908"/>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kern="1200" dirty="0" err="1" smtClean="0">
              <a:latin typeface="Arial" panose="020B0604020202020204" pitchFamily="34" charset="0"/>
              <a:cs typeface="Arial" panose="020B0604020202020204" pitchFamily="34" charset="0"/>
            </a:rPr>
            <a:t>Салық</a:t>
          </a:r>
          <a:r>
            <a:rPr lang="ru-RU" sz="3200" kern="1200" dirty="0" smtClean="0">
              <a:latin typeface="Arial" panose="020B0604020202020204" pitchFamily="34" charset="0"/>
              <a:cs typeface="Arial" panose="020B0604020202020204" pitchFamily="34" charset="0"/>
            </a:rPr>
            <a:t> </a:t>
          </a:r>
          <a:r>
            <a:rPr lang="ru-RU" sz="3200" kern="1200" dirty="0" err="1" smtClean="0">
              <a:latin typeface="Arial" panose="020B0604020202020204" pitchFamily="34" charset="0"/>
              <a:cs typeface="Arial" panose="020B0604020202020204" pitchFamily="34" charset="0"/>
            </a:rPr>
            <a:t>міндеттемесінің</a:t>
          </a:r>
          <a:r>
            <a:rPr lang="ru-RU" sz="3200" kern="1200" dirty="0" smtClean="0">
              <a:latin typeface="Arial" panose="020B0604020202020204" pitchFamily="34" charset="0"/>
              <a:cs typeface="Arial" panose="020B0604020202020204" pitchFamily="34" charset="0"/>
            </a:rPr>
            <a:t> </a:t>
          </a:r>
          <a:r>
            <a:rPr lang="ru-RU" sz="3200" kern="1200" dirty="0" err="1" smtClean="0">
              <a:latin typeface="Arial" panose="020B0604020202020204" pitchFamily="34" charset="0"/>
              <a:cs typeface="Arial" panose="020B0604020202020204" pitchFamily="34" charset="0"/>
            </a:rPr>
            <a:t>элементтері</a:t>
          </a:r>
          <a:endParaRPr lang="x-none" sz="3200" kern="1200" dirty="0">
            <a:latin typeface="Arial" panose="020B0604020202020204" pitchFamily="34" charset="0"/>
            <a:cs typeface="Arial" panose="020B0604020202020204" pitchFamily="34" charset="0"/>
          </a:endParaRPr>
        </a:p>
      </dsp:txBody>
      <dsp:txXfrm>
        <a:off x="31835" y="28457"/>
        <a:ext cx="10451929" cy="856608"/>
      </dsp:txXfrm>
    </dsp:sp>
    <dsp:sp modelId="{5509C32B-3D31-4350-B6EC-7D008894759C}">
      <dsp:nvSpPr>
        <dsp:cNvPr id="0" name=""/>
        <dsp:cNvSpPr/>
      </dsp:nvSpPr>
      <dsp:spPr>
        <a:xfrm>
          <a:off x="15439" y="1150082"/>
          <a:ext cx="5085661" cy="1531211"/>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ru-RU" sz="2500" kern="1200" dirty="0" err="1" smtClean="0">
              <a:latin typeface="Arial" panose="020B0604020202020204" pitchFamily="34" charset="0"/>
              <a:cs typeface="Arial" panose="020B0604020202020204" pitchFamily="34" charset="0"/>
            </a:rPr>
            <a:t>Субъектілер</a:t>
          </a:r>
          <a:r>
            <a:rPr lang="ru-RU" sz="2500" kern="1200" dirty="0" smtClean="0">
              <a:latin typeface="Arial" panose="020B0604020202020204" pitchFamily="34" charset="0"/>
              <a:cs typeface="Arial" panose="020B0604020202020204" pitchFamily="34" charset="0"/>
            </a:rPr>
            <a:t> </a:t>
          </a:r>
          <a:r>
            <a:rPr lang="ru-RU" sz="2500" kern="1200" dirty="0" err="1" smtClean="0">
              <a:latin typeface="Arial" panose="020B0604020202020204" pitchFamily="34" charset="0"/>
              <a:cs typeface="Arial" panose="020B0604020202020204" pitchFamily="34" charset="0"/>
            </a:rPr>
            <a:t>міндеттемесі</a:t>
          </a:r>
          <a:endParaRPr lang="x-none" sz="2500" kern="1200" dirty="0">
            <a:latin typeface="Arial" panose="020B0604020202020204" pitchFamily="34" charset="0"/>
            <a:cs typeface="Arial" panose="020B0604020202020204" pitchFamily="34" charset="0"/>
          </a:endParaRPr>
        </a:p>
      </dsp:txBody>
      <dsp:txXfrm>
        <a:off x="60287" y="1194930"/>
        <a:ext cx="4995965" cy="1441515"/>
      </dsp:txXfrm>
    </dsp:sp>
    <dsp:sp modelId="{80C8082B-91F1-460A-9817-EAE730487379}">
      <dsp:nvSpPr>
        <dsp:cNvPr id="0" name=""/>
        <dsp:cNvSpPr/>
      </dsp:nvSpPr>
      <dsp:spPr>
        <a:xfrm>
          <a:off x="27831" y="2919661"/>
          <a:ext cx="2478392" cy="2170781"/>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міндеттемесінің</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субъектілері</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тараптары</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бір</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жағынан</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мемлекет</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екінші</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жағынан</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төлеуші</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болып</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табылады</a:t>
          </a:r>
          <a:r>
            <a:rPr lang="ru-RU" sz="1100" kern="1200" dirty="0" smtClean="0">
              <a:latin typeface="Arial" panose="020B0604020202020204" pitchFamily="34" charset="0"/>
              <a:cs typeface="Arial" panose="020B0604020202020204" pitchFamily="34" charset="0"/>
            </a:rPr>
            <a:t>.</a:t>
          </a:r>
          <a:endParaRPr lang="x-none" sz="1100" kern="1200" dirty="0">
            <a:latin typeface="Arial" panose="020B0604020202020204" pitchFamily="34" charset="0"/>
            <a:cs typeface="Arial" panose="020B0604020202020204" pitchFamily="34" charset="0"/>
          </a:endParaRPr>
        </a:p>
      </dsp:txBody>
      <dsp:txXfrm>
        <a:off x="91411" y="2983241"/>
        <a:ext cx="2351232" cy="2043621"/>
      </dsp:txXfrm>
    </dsp:sp>
    <dsp:sp modelId="{86D6CCFD-0EDC-4523-9F8C-CF5AA323A170}">
      <dsp:nvSpPr>
        <dsp:cNvPr id="0" name=""/>
        <dsp:cNvSpPr/>
      </dsp:nvSpPr>
      <dsp:spPr>
        <a:xfrm>
          <a:off x="2610316" y="2919661"/>
          <a:ext cx="2478392" cy="2203445"/>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kern="1200" dirty="0" err="1" smtClean="0">
              <a:latin typeface="Arial" panose="020B0604020202020204" pitchFamily="34" charset="0"/>
              <a:cs typeface="Arial" panose="020B0604020202020204" pitchFamily="34" charset="0"/>
            </a:rPr>
            <a:t>Мемлекет</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құқығы</a:t>
          </a:r>
          <a:r>
            <a:rPr lang="ru-RU" sz="1100" kern="1200" dirty="0" smtClean="0">
              <a:latin typeface="Arial" panose="020B0604020202020204" pitchFamily="34" charset="0"/>
              <a:cs typeface="Arial" panose="020B0604020202020204" pitchFamily="34" charset="0"/>
            </a:rPr>
            <a:t> бар субъект </a:t>
          </a:r>
          <a:r>
            <a:rPr lang="ru-RU" sz="1100" kern="1200" dirty="0" err="1" smtClean="0">
              <a:latin typeface="Arial" panose="020B0604020202020204" pitchFamily="34" charset="0"/>
              <a:cs typeface="Arial" panose="020B0604020202020204" pitchFamily="34" charset="0"/>
            </a:rPr>
            <a:t>ретінде</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төлеуші</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міндетті</a:t>
          </a:r>
          <a:r>
            <a:rPr lang="ru-RU" sz="1100" kern="1200" dirty="0" smtClean="0">
              <a:latin typeface="Arial" panose="020B0604020202020204" pitchFamily="34" charset="0"/>
              <a:cs typeface="Arial" panose="020B0604020202020204" pitchFamily="34" charset="0"/>
            </a:rPr>
            <a:t> субъект </a:t>
          </a:r>
          <a:r>
            <a:rPr lang="ru-RU" sz="1100" kern="1200" dirty="0" err="1" smtClean="0">
              <a:latin typeface="Arial" panose="020B0604020202020204" pitchFamily="34" charset="0"/>
              <a:cs typeface="Arial" panose="020B0604020202020204" pitchFamily="34" charset="0"/>
            </a:rPr>
            <a:t>ретінде</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әрекет</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етеді</a:t>
          </a:r>
          <a:r>
            <a:rPr lang="ru-RU" sz="1100" kern="1200" dirty="0" smtClean="0">
              <a:latin typeface="Arial" panose="020B0604020202020204" pitchFamily="34" charset="0"/>
              <a:cs typeface="Arial" panose="020B0604020202020204" pitchFamily="34" charset="0"/>
            </a:rPr>
            <a:t>.</a:t>
          </a:r>
          <a:endParaRPr lang="x-none" sz="1100" kern="1200" dirty="0">
            <a:latin typeface="Arial" panose="020B0604020202020204" pitchFamily="34" charset="0"/>
            <a:cs typeface="Arial" panose="020B0604020202020204" pitchFamily="34" charset="0"/>
          </a:endParaRPr>
        </a:p>
      </dsp:txBody>
      <dsp:txXfrm>
        <a:off x="2674853" y="2984198"/>
        <a:ext cx="2349318" cy="2074371"/>
      </dsp:txXfrm>
    </dsp:sp>
    <dsp:sp modelId="{D39F27A3-98A2-40DB-911A-195D2D6EE74B}">
      <dsp:nvSpPr>
        <dsp:cNvPr id="0" name=""/>
        <dsp:cNvSpPr/>
      </dsp:nvSpPr>
      <dsp:spPr>
        <a:xfrm>
          <a:off x="5310101" y="1150082"/>
          <a:ext cx="2490529" cy="1475607"/>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ru-RU" sz="2500" kern="1200" dirty="0" err="1" smtClean="0">
              <a:latin typeface="Arial" panose="020B0604020202020204" pitchFamily="34" charset="0"/>
              <a:cs typeface="Arial" panose="020B0604020202020204" pitchFamily="34" charset="0"/>
            </a:rPr>
            <a:t>міндеттеме</a:t>
          </a:r>
          <a:r>
            <a:rPr lang="ru-RU" sz="2500" kern="1200" dirty="0" smtClean="0">
              <a:latin typeface="Arial" panose="020B0604020202020204" pitchFamily="34" charset="0"/>
              <a:cs typeface="Arial" panose="020B0604020202020204" pitchFamily="34" charset="0"/>
            </a:rPr>
            <a:t> </a:t>
          </a:r>
          <a:r>
            <a:rPr lang="ru-RU" sz="2500" kern="1200" dirty="0" err="1" smtClean="0">
              <a:latin typeface="Arial" panose="020B0604020202020204" pitchFamily="34" charset="0"/>
              <a:cs typeface="Arial" panose="020B0604020202020204" pitchFamily="34" charset="0"/>
            </a:rPr>
            <a:t>объектісі</a:t>
          </a:r>
          <a:r>
            <a:rPr lang="ru-RU" sz="2500" kern="1200" dirty="0" smtClean="0">
              <a:latin typeface="Arial" panose="020B0604020202020204" pitchFamily="34" charset="0"/>
              <a:cs typeface="Arial" panose="020B0604020202020204" pitchFamily="34" charset="0"/>
            </a:rPr>
            <a:t>  </a:t>
          </a:r>
          <a:endParaRPr lang="x-none" sz="2500" kern="1200" dirty="0">
            <a:latin typeface="Arial" panose="020B0604020202020204" pitchFamily="34" charset="0"/>
            <a:cs typeface="Arial" panose="020B0604020202020204" pitchFamily="34" charset="0"/>
          </a:endParaRPr>
        </a:p>
      </dsp:txBody>
      <dsp:txXfrm>
        <a:off x="5353320" y="1193301"/>
        <a:ext cx="2404091" cy="1389169"/>
      </dsp:txXfrm>
    </dsp:sp>
    <dsp:sp modelId="{CAB01D0A-9983-427D-A0E8-9674D18C4B3A}">
      <dsp:nvSpPr>
        <dsp:cNvPr id="0" name=""/>
        <dsp:cNvSpPr/>
      </dsp:nvSpPr>
      <dsp:spPr>
        <a:xfrm>
          <a:off x="5316169" y="2864057"/>
          <a:ext cx="2478392" cy="2283778"/>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міндеттемесінің</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объектісі</a:t>
          </a:r>
          <a:r>
            <a:rPr lang="ru-RU" sz="1100" kern="1200" dirty="0" smtClean="0">
              <a:latin typeface="Arial" panose="020B0604020202020204" pitchFamily="34" charset="0"/>
              <a:cs typeface="Arial" panose="020B0604020202020204" pitchFamily="34" charset="0"/>
            </a:rPr>
            <a:t> - </a:t>
          </a:r>
          <a:r>
            <a:rPr lang="ru-RU" sz="1100" kern="1200" dirty="0" err="1" smtClean="0">
              <a:latin typeface="Arial" panose="020B0604020202020204" pitchFamily="34" charset="0"/>
              <a:cs typeface="Arial" panose="020B0604020202020204" pitchFamily="34" charset="0"/>
            </a:rPr>
            <a:t>бұл</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міндетті</a:t>
          </a:r>
          <a:r>
            <a:rPr lang="ru-RU" sz="1100" kern="1200" dirty="0" smtClean="0">
              <a:latin typeface="Arial" panose="020B0604020202020204" pitchFamily="34" charset="0"/>
              <a:cs typeface="Arial" panose="020B0604020202020204" pitchFamily="34" charset="0"/>
            </a:rPr>
            <a:t> субъект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төлеуші</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органдарында</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тіркеу</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салу </a:t>
          </a:r>
          <a:r>
            <a:rPr lang="ru-RU" sz="1100" kern="1200" dirty="0" err="1" smtClean="0">
              <a:latin typeface="Arial" panose="020B0604020202020204" pitchFamily="34" charset="0"/>
              <a:cs typeface="Arial" panose="020B0604020202020204" pitchFamily="34" charset="0"/>
            </a:rPr>
            <a:t>объектілерінің</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есебін</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жүргізеді</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салықтарды</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есептеу</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есептілігін</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дайындау</a:t>
          </a:r>
          <a:r>
            <a:rPr lang="ru-RU" sz="1100" kern="1200" dirty="0" smtClean="0">
              <a:latin typeface="Arial" panose="020B0604020202020204" pitchFamily="34" charset="0"/>
              <a:cs typeface="Arial" panose="020B0604020202020204" pitchFamily="34" charset="0"/>
            </a:rPr>
            <a:t>; оны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органдарына</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тапсыру</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төлеу</a:t>
          </a:r>
          <a:r>
            <a:rPr lang="ru-RU" sz="1100" kern="1200" dirty="0" smtClean="0">
              <a:latin typeface="Arial" panose="020B0604020202020204" pitchFamily="34" charset="0"/>
              <a:cs typeface="Arial" panose="020B0604020202020204" pitchFamily="34" charset="0"/>
            </a:rPr>
            <a:t>..</a:t>
          </a:r>
          <a:endParaRPr lang="x-none" sz="1100" kern="1200" dirty="0">
            <a:latin typeface="Arial" panose="020B0604020202020204" pitchFamily="34" charset="0"/>
            <a:cs typeface="Arial" panose="020B0604020202020204" pitchFamily="34" charset="0"/>
          </a:endParaRPr>
        </a:p>
      </dsp:txBody>
      <dsp:txXfrm>
        <a:off x="5383059" y="2930947"/>
        <a:ext cx="2344612" cy="2149998"/>
      </dsp:txXfrm>
    </dsp:sp>
    <dsp:sp modelId="{FFEDFA5B-7C83-484D-B088-69EF3BCEEFF5}">
      <dsp:nvSpPr>
        <dsp:cNvPr id="0" name=""/>
        <dsp:cNvSpPr/>
      </dsp:nvSpPr>
      <dsp:spPr>
        <a:xfrm>
          <a:off x="8009631" y="1150082"/>
          <a:ext cx="2490529" cy="1505387"/>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ru-RU" sz="2500" kern="1200" dirty="0" err="1" smtClean="0">
              <a:latin typeface="Arial" panose="020B0604020202020204" pitchFamily="34" charset="0"/>
              <a:cs typeface="Arial" panose="020B0604020202020204" pitchFamily="34" charset="0"/>
            </a:rPr>
            <a:t>міндеттеменің</a:t>
          </a:r>
          <a:r>
            <a:rPr lang="ru-RU" sz="2500" kern="1200" dirty="0" smtClean="0">
              <a:latin typeface="Arial" panose="020B0604020202020204" pitchFamily="34" charset="0"/>
              <a:cs typeface="Arial" panose="020B0604020202020204" pitchFamily="34" charset="0"/>
            </a:rPr>
            <a:t> </a:t>
          </a:r>
          <a:r>
            <a:rPr lang="ru-RU" sz="2500" kern="1200" dirty="0" err="1" smtClean="0">
              <a:latin typeface="Arial" panose="020B0604020202020204" pitchFamily="34" charset="0"/>
              <a:cs typeface="Arial" panose="020B0604020202020204" pitchFamily="34" charset="0"/>
            </a:rPr>
            <a:t>мазмұны</a:t>
          </a:r>
          <a:endParaRPr lang="x-none" sz="2500" kern="1200" dirty="0">
            <a:latin typeface="Arial" panose="020B0604020202020204" pitchFamily="34" charset="0"/>
            <a:cs typeface="Arial" panose="020B0604020202020204" pitchFamily="34" charset="0"/>
          </a:endParaRPr>
        </a:p>
      </dsp:txBody>
      <dsp:txXfrm>
        <a:off x="8053722" y="1194173"/>
        <a:ext cx="2402347" cy="1417205"/>
      </dsp:txXfrm>
    </dsp:sp>
    <dsp:sp modelId="{6385C4E7-C3D1-4DD2-8B03-BA2D52458E5C}">
      <dsp:nvSpPr>
        <dsp:cNvPr id="0" name=""/>
        <dsp:cNvSpPr/>
      </dsp:nvSpPr>
      <dsp:spPr>
        <a:xfrm>
          <a:off x="8014488" y="2893837"/>
          <a:ext cx="2480815" cy="2303688"/>
        </a:xfrm>
        <a:prstGeom prst="roundRect">
          <a:avLst>
            <a:gd name="adj" fmla="val 10000"/>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міндеттемесінің</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мазмұны</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мемлекеттің</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төлеу</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нысанасын</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өзіне</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аударуды</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талап</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ету</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құқығы</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салықтың</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ақшалай</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нысанында</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салықты</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төлеу</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төлемінің</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сомасын</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төлеу</a:t>
          </a:r>
          <a:r>
            <a:rPr lang="ru-RU" sz="1100" kern="1200" dirty="0" smtClean="0">
              <a:latin typeface="Arial" panose="020B0604020202020204" pitchFamily="34" charset="0"/>
              <a:cs typeface="Arial" panose="020B0604020202020204" pitchFamily="34" charset="0"/>
            </a:rPr>
            <a:t>) ( </a:t>
          </a:r>
          <a:r>
            <a:rPr lang="ru-RU" sz="1100" kern="1200" dirty="0" err="1" smtClean="0">
              <a:latin typeface="Arial" panose="020B0604020202020204" pitchFamily="34" charset="0"/>
              <a:cs typeface="Arial" panose="020B0604020202020204" pitchFamily="34" charset="0"/>
            </a:rPr>
            <a:t>мемлекеттің</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талап</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ету</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құқығы</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және</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төлеушінің</a:t>
          </a:r>
          <a:r>
            <a:rPr lang="ru-RU" sz="1100" kern="1200" dirty="0" smtClean="0">
              <a:latin typeface="Arial" panose="020B0604020202020204" pitchFamily="34" charset="0"/>
              <a:cs typeface="Arial" panose="020B0604020202020204" pitchFamily="34" charset="0"/>
            </a:rPr>
            <a:t> осы </a:t>
          </a:r>
          <a:r>
            <a:rPr lang="ru-RU" sz="1100" kern="1200" dirty="0" err="1" smtClean="0">
              <a:latin typeface="Arial" panose="020B0604020202020204" pitchFamily="34" charset="0"/>
              <a:cs typeface="Arial" panose="020B0604020202020204" pitchFamily="34" charset="0"/>
            </a:rPr>
            <a:t>аударымды</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жүзеге</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асыру</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міндеті</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салық</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төлеушінің</a:t>
          </a:r>
          <a:r>
            <a:rPr lang="ru-RU" sz="1100" kern="1200" dirty="0" smtClean="0">
              <a:latin typeface="Arial" panose="020B0604020202020204" pitchFamily="34" charset="0"/>
              <a:cs typeface="Arial" panose="020B0604020202020204" pitchFamily="34" charset="0"/>
            </a:rPr>
            <a:t> </a:t>
          </a:r>
          <a:r>
            <a:rPr lang="ru-RU" sz="1100" kern="1200" dirty="0" err="1" smtClean="0">
              <a:latin typeface="Arial" panose="020B0604020202020204" pitchFamily="34" charset="0"/>
              <a:cs typeface="Arial" panose="020B0604020202020204" pitchFamily="34" charset="0"/>
            </a:rPr>
            <a:t>қарызы</a:t>
          </a:r>
          <a:r>
            <a:rPr lang="ru-RU" sz="1100" kern="1200" dirty="0" smtClean="0">
              <a:latin typeface="Arial" panose="020B0604020202020204" pitchFamily="34" charset="0"/>
              <a:cs typeface="Arial" panose="020B0604020202020204" pitchFamily="34" charset="0"/>
            </a:rPr>
            <a:t>).</a:t>
          </a:r>
          <a:endParaRPr lang="x-none" sz="1100" kern="1200" dirty="0">
            <a:latin typeface="Arial" panose="020B0604020202020204" pitchFamily="34" charset="0"/>
            <a:cs typeface="Arial" panose="020B0604020202020204" pitchFamily="34" charset="0"/>
          </a:endParaRPr>
        </a:p>
      </dsp:txBody>
      <dsp:txXfrm>
        <a:off x="8081961" y="2961310"/>
        <a:ext cx="2345869" cy="21687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985BB-E22C-42AD-8C95-6EA6274A82FB}">
      <dsp:nvSpPr>
        <dsp:cNvPr id="0" name=""/>
        <dsp:cNvSpPr/>
      </dsp:nvSpPr>
      <dsp:spPr>
        <a:xfrm>
          <a:off x="2946704" y="0"/>
          <a:ext cx="5415188" cy="5415188"/>
        </a:xfrm>
        <a:prstGeom prst="diamond">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D6A4866-819B-4236-868E-530CE87BFDDB}">
      <dsp:nvSpPr>
        <dsp:cNvPr id="0" name=""/>
        <dsp:cNvSpPr/>
      </dsp:nvSpPr>
      <dsp:spPr>
        <a:xfrm>
          <a:off x="436947" y="492478"/>
          <a:ext cx="4681859" cy="2111923"/>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err="1" smtClean="0">
              <a:latin typeface="Arial" panose="020B0604020202020204" pitchFamily="34" charset="0"/>
              <a:cs typeface="Arial" panose="020B0604020202020204" pitchFamily="34" charset="0"/>
            </a:rPr>
            <a:t>Салықтық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есепке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алу</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саясаты</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субъектінің</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ішкі</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құжаты</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болып</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табылады</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онда</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жүзеге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асырылатын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іс-шаралардың</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тізбесі</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салық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есебін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жүргізудің</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әдістері</a:t>
          </a:r>
          <a:r>
            <a:rPr lang="ru-RU" sz="1600" kern="1200" dirty="0" smtClean="0">
              <a:latin typeface="Arial" panose="020B0604020202020204" pitchFamily="34" charset="0"/>
              <a:cs typeface="Arial" panose="020B0604020202020204" pitchFamily="34" charset="0"/>
            </a:rPr>
            <a:t> мен </a:t>
          </a:r>
          <a:r>
            <a:rPr lang="ru-RU" sz="1600" kern="1200" dirty="0" err="1" smtClean="0">
              <a:latin typeface="Arial" panose="020B0604020202020204" pitchFamily="34" charset="0"/>
              <a:cs typeface="Arial" panose="020B0604020202020204" pitchFamily="34" charset="0"/>
            </a:rPr>
            <a:t>әдістері</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салықтар</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және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бюджетке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төленетін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басқа</a:t>
          </a:r>
          <a:r>
            <a:rPr lang="ru-RU" sz="1600" kern="1200" dirty="0" smtClean="0">
              <a:latin typeface="Arial" panose="020B0604020202020204" pitchFamily="34" charset="0"/>
              <a:cs typeface="Arial" panose="020B0604020202020204" pitchFamily="34" charset="0"/>
            </a:rPr>
            <a:t> да </a:t>
          </a:r>
          <a:r>
            <a:rPr lang="ru-RU" sz="1600" kern="1200" dirty="0" err="1" smtClean="0">
              <a:latin typeface="Arial" panose="020B0604020202020204" pitchFamily="34" charset="0"/>
              <a:cs typeface="Arial" panose="020B0604020202020204" pitchFamily="34" charset="0"/>
            </a:rPr>
            <a:t>міндетті</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төлемдер</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бойынша</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салық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базасын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есептеу</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салық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тіркелімдерін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жасау</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нысандары</a:t>
          </a:r>
          <a:r>
            <a:rPr lang="ru-RU" sz="1600" kern="1200" dirty="0" smtClean="0">
              <a:latin typeface="Arial" panose="020B0604020202020204" pitchFamily="34" charset="0"/>
              <a:cs typeface="Arial" panose="020B0604020202020204" pitchFamily="34" charset="0"/>
            </a:rPr>
            <a:t> мен </a:t>
          </a:r>
          <a:r>
            <a:rPr lang="ru-RU" sz="1600" kern="1200" dirty="0" err="1" smtClean="0">
              <a:latin typeface="Arial" panose="020B0604020202020204" pitchFamily="34" charset="0"/>
              <a:cs typeface="Arial" panose="020B0604020202020204" pitchFamily="34" charset="0"/>
            </a:rPr>
            <a:t>тәртібі</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т.б</a:t>
          </a:r>
          <a:r>
            <a:rPr lang="ru-RU" sz="1600" kern="1200" dirty="0" smtClean="0">
              <a:latin typeface="Arial" panose="020B0604020202020204" pitchFamily="34" charset="0"/>
              <a:cs typeface="Arial" panose="020B0604020202020204" pitchFamily="34" charset="0"/>
            </a:rPr>
            <a:t>.</a:t>
          </a:r>
          <a:endParaRPr lang="x-none" sz="1600" kern="1200" dirty="0">
            <a:latin typeface="Arial" panose="020B0604020202020204" pitchFamily="34" charset="0"/>
            <a:cs typeface="Arial" panose="020B0604020202020204" pitchFamily="34" charset="0"/>
          </a:endParaRPr>
        </a:p>
      </dsp:txBody>
      <dsp:txXfrm>
        <a:off x="540043" y="595574"/>
        <a:ext cx="4475667" cy="1905731"/>
      </dsp:txXfrm>
    </dsp:sp>
    <dsp:sp modelId="{19131654-9BEF-48D8-82C5-5D848CE41120}">
      <dsp:nvSpPr>
        <dsp:cNvPr id="0" name=""/>
        <dsp:cNvSpPr/>
      </dsp:nvSpPr>
      <dsp:spPr>
        <a:xfrm>
          <a:off x="5824026" y="492478"/>
          <a:ext cx="4999746" cy="2111923"/>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err="1" smtClean="0">
              <a:latin typeface="Arial" panose="020B0604020202020204" pitchFamily="34" charset="0"/>
              <a:cs typeface="Arial" panose="020B0604020202020204" pitchFamily="34" charset="0"/>
            </a:rPr>
            <a:t>Салықтық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есепке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алу</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саясаты</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бухгалтерлік</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есепті</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жүргізбейтін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және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қаржылық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есептілікті</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жасамайтын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жеке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кәсіпкерлердің</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салықтық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есепке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алу</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саясатын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қоспағанда</a:t>
          </a:r>
          <a:r>
            <a:rPr lang="ru-RU" sz="1600" kern="1200" dirty="0" smtClean="0">
              <a:latin typeface="Arial" panose="020B0604020202020204" pitchFamily="34" charset="0"/>
              <a:cs typeface="Arial" panose="020B0604020202020204" pitchFamily="34" charset="0"/>
            </a:rPr>
            <a:t>, ХҚЕС </a:t>
          </a:r>
          <a:r>
            <a:rPr lang="ru-RU" sz="1600" kern="1200" dirty="0" err="1" smtClean="0">
              <a:latin typeface="Arial" panose="020B0604020202020204" pitchFamily="34" charset="0"/>
              <a:cs typeface="Arial" panose="020B0604020202020204" pitchFamily="34" charset="0"/>
            </a:rPr>
            <a:t>және</a:t>
          </a:r>
          <a:r>
            <a:rPr lang="ru-RU" sz="1600" kern="1200" dirty="0" smtClean="0">
              <a:latin typeface="Arial" panose="020B0604020202020204" pitchFamily="34" charset="0"/>
              <a:cs typeface="Arial" panose="020B0604020202020204" pitchFamily="34" charset="0"/>
            </a:rPr>
            <a:t> республика </a:t>
          </a:r>
          <a:r>
            <a:rPr lang="ru-RU" sz="1600" kern="1200" dirty="0" err="1" smtClean="0">
              <a:latin typeface="Arial" panose="020B0604020202020204" pitchFamily="34" charset="0"/>
              <a:cs typeface="Arial" panose="020B0604020202020204" pitchFamily="34" charset="0"/>
            </a:rPr>
            <a:t>заңнамасының</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талаптарына</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сәйкес</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әзірленген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саясатына</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жеке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бөлім</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ретінде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енгізілуі</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мүмкін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Қазақстанның</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бухгалтерлік</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a:t>
          </a:r>
          <a:r>
            <a:rPr lang="ru-RU" sz="1600" kern="1200" dirty="0" smtClean="0">
              <a:latin typeface="Arial" panose="020B0604020202020204" pitchFamily="34" charset="0"/>
              <a:cs typeface="Arial" panose="020B0604020202020204" pitchFamily="34" charset="0"/>
            </a:rPr>
            <a:t> пен </a:t>
          </a:r>
          <a:r>
            <a:rPr lang="ru-RU" sz="1600" kern="1200" dirty="0" err="1" smtClean="0">
              <a:latin typeface="Arial" panose="020B0604020202020204" pitchFamily="34" charset="0"/>
              <a:cs typeface="Arial" panose="020B0604020202020204" pitchFamily="34" charset="0"/>
            </a:rPr>
            <a:t>қаржылық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есептілік</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бойынша</a:t>
          </a:r>
          <a:r>
            <a:rPr lang="ru-RU" sz="1600" kern="1200" dirty="0" smtClean="0">
              <a:latin typeface="Arial" panose="020B0604020202020204" pitchFamily="34" charset="0"/>
              <a:cs typeface="Arial" panose="020B0604020202020204" pitchFamily="34" charset="0"/>
            </a:rPr>
            <a:t>. </a:t>
          </a:r>
          <a:endParaRPr lang="x-none" sz="1600" kern="1200" dirty="0">
            <a:latin typeface="Arial" panose="020B0604020202020204" pitchFamily="34" charset="0"/>
            <a:cs typeface="Arial" panose="020B0604020202020204" pitchFamily="34" charset="0"/>
          </a:endParaRPr>
        </a:p>
      </dsp:txBody>
      <dsp:txXfrm>
        <a:off x="5927122" y="595574"/>
        <a:ext cx="4793554" cy="1905731"/>
      </dsp:txXfrm>
    </dsp:sp>
    <dsp:sp modelId="{03B1D147-E0E6-45A6-9AD1-61E07559F134}">
      <dsp:nvSpPr>
        <dsp:cNvPr id="0" name=""/>
        <dsp:cNvSpPr/>
      </dsp:nvSpPr>
      <dsp:spPr>
        <a:xfrm>
          <a:off x="391509" y="2772496"/>
          <a:ext cx="4821267" cy="2111923"/>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err="1" smtClean="0">
              <a:latin typeface="Arial" panose="020B0604020202020204" pitchFamily="34" charset="0"/>
              <a:cs typeface="Arial" panose="020B0604020202020204" pitchFamily="34" charset="0"/>
            </a:rPr>
            <a:t>Бухгалтерлік</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есепті</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жүргізбейтін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жеке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кәсіпкерлер</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үшін</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салықтық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саясаты</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жеке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құжат</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ретінде</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жасалуы</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керек</a:t>
          </a:r>
          <a:r>
            <a:rPr lang="ru-RU" sz="1050" kern="1200" dirty="0" smtClean="0">
              <a:latin typeface="Arial" panose="020B0604020202020204" pitchFamily="34" charset="0"/>
              <a:cs typeface="Arial" panose="020B0604020202020204" pitchFamily="34" charset="0"/>
            </a:rPr>
            <a:t>. </a:t>
          </a:r>
          <a:endParaRPr lang="x-none" sz="1050" kern="1200" dirty="0">
            <a:latin typeface="Arial" panose="020B0604020202020204" pitchFamily="34" charset="0"/>
            <a:cs typeface="Arial" panose="020B0604020202020204" pitchFamily="34" charset="0"/>
          </a:endParaRPr>
        </a:p>
      </dsp:txBody>
      <dsp:txXfrm>
        <a:off x="494605" y="2875592"/>
        <a:ext cx="4615075" cy="1905731"/>
      </dsp:txXfrm>
    </dsp:sp>
    <dsp:sp modelId="{2DCF2E5F-A741-426C-97CD-6B1C0A601D83}">
      <dsp:nvSpPr>
        <dsp:cNvPr id="0" name=""/>
        <dsp:cNvSpPr/>
      </dsp:nvSpPr>
      <dsp:spPr>
        <a:xfrm>
          <a:off x="5999020" y="2853151"/>
          <a:ext cx="4876367" cy="2111923"/>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err="1" smtClean="0">
              <a:latin typeface="Arial" panose="020B0604020202020204" pitchFamily="34" charset="0"/>
              <a:cs typeface="Arial" panose="020B0604020202020204" pitchFamily="34" charset="0"/>
            </a:rPr>
            <a:t>Салық</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есеп</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саясаты</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бухгалтерлік</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құжаттамаға</a:t>
          </a:r>
          <a:r>
            <a:rPr lang="ru-RU" sz="1600" kern="1200" dirty="0" smtClean="0">
              <a:latin typeface="Arial" panose="020B0604020202020204" pitchFamily="34" charset="0"/>
              <a:cs typeface="Arial" panose="020B0604020202020204" pitchFamily="34" charset="0"/>
            </a:rPr>
            <a:t> </a:t>
          </a:r>
          <a:r>
            <a:rPr lang="ru-RU" sz="1600" kern="1200" dirty="0" err="1" smtClean="0">
              <a:latin typeface="Arial" panose="020B0604020202020204" pitchFamily="34" charset="0"/>
              <a:cs typeface="Arial" panose="020B0604020202020204" pitchFamily="34" charset="0"/>
            </a:rPr>
            <a:t>енгізілген</a:t>
          </a:r>
          <a:endParaRPr lang="ru-RU" sz="1600" kern="1200" dirty="0" smtClean="0">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ru-RU" sz="1050" kern="1200" dirty="0" smtClean="0">
              <a:latin typeface="Arial" panose="020B0604020202020204" pitchFamily="34" charset="0"/>
              <a:cs typeface="Arial" panose="020B0604020202020204" pitchFamily="34" charset="0"/>
            </a:rPr>
            <a:t>.</a:t>
          </a:r>
          <a:endParaRPr lang="x-none" sz="1050" kern="1200" dirty="0">
            <a:latin typeface="Arial" panose="020B0604020202020204" pitchFamily="34" charset="0"/>
            <a:cs typeface="Arial" panose="020B0604020202020204" pitchFamily="34" charset="0"/>
          </a:endParaRPr>
        </a:p>
      </dsp:txBody>
      <dsp:txXfrm>
        <a:off x="6102116" y="2956247"/>
        <a:ext cx="4670175" cy="19057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356C2-2044-4D25-8730-27EE2CAF4BA3}">
      <dsp:nvSpPr>
        <dsp:cNvPr id="0" name=""/>
        <dsp:cNvSpPr/>
      </dsp:nvSpPr>
      <dsp:spPr>
        <a:xfrm>
          <a:off x="4876799" y="1592"/>
          <a:ext cx="7315199" cy="2282428"/>
        </a:xfrm>
        <a:prstGeom prst="rightArrow">
          <a:avLst>
            <a:gd name="adj1" fmla="val 75000"/>
            <a:gd name="adj2" fmla="val 50000"/>
          </a:avLst>
        </a:prstGeom>
        <a:solidFill>
          <a:schemeClr val="lt1">
            <a:alpha val="90000"/>
            <a:tint val="40000"/>
            <a:hueOff val="0"/>
            <a:satOff val="0"/>
            <a:lumOff val="0"/>
            <a:alphaOff val="0"/>
          </a:schemeClr>
        </a:solidFill>
        <a:ln w="15875"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174625" lvl="1" indent="188913" algn="l" defTabSz="1066800">
            <a:lnSpc>
              <a:spcPct val="90000"/>
            </a:lnSpc>
            <a:spcBef>
              <a:spcPct val="0"/>
            </a:spcBef>
            <a:spcAft>
              <a:spcPct val="15000"/>
            </a:spcAft>
            <a:buChar char="••"/>
          </a:pPr>
          <a:r>
            <a:rPr lang="ru-RU" sz="2400" kern="1200" dirty="0" err="1" smtClean="0">
              <a:solidFill>
                <a:schemeClr val="tx1"/>
              </a:solidFill>
              <a:latin typeface="Arial" panose="020B0604020202020204" pitchFamily="34" charset="0"/>
              <a:cs typeface="Arial" panose="020B0604020202020204" pitchFamily="34" charset="0"/>
            </a:rPr>
            <a:t>күнтізбелік</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жыл</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үшін</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және</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салықтық</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тексеру</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жүргізілген</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салық</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кезеңдері</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үшін</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өзгертілмейді</a:t>
          </a:r>
          <a:r>
            <a:rPr lang="ru-RU" sz="2400" kern="1200" dirty="0" smtClean="0">
              <a:solidFill>
                <a:schemeClr val="tx1"/>
              </a:solidFill>
              <a:latin typeface="Arial" panose="020B0604020202020204" pitchFamily="34" charset="0"/>
              <a:cs typeface="Arial" panose="020B0604020202020204" pitchFamily="34" charset="0"/>
            </a:rPr>
            <a:t>. </a:t>
          </a:r>
          <a:endParaRPr lang="ru-RU" sz="2400" kern="1200" dirty="0">
            <a:latin typeface="Arial" panose="020B0604020202020204" pitchFamily="34" charset="0"/>
            <a:cs typeface="Arial" panose="020B0604020202020204" pitchFamily="34" charset="0"/>
          </a:endParaRPr>
        </a:p>
      </dsp:txBody>
      <dsp:txXfrm>
        <a:off x="4876799" y="286896"/>
        <a:ext cx="6459289" cy="1711821"/>
      </dsp:txXfrm>
    </dsp:sp>
    <dsp:sp modelId="{37DFF94D-17DE-4B2E-8922-28568B63756D}">
      <dsp:nvSpPr>
        <dsp:cNvPr id="0" name=""/>
        <dsp:cNvSpPr/>
      </dsp:nvSpPr>
      <dsp:spPr>
        <a:xfrm>
          <a:off x="0" y="1592"/>
          <a:ext cx="4876799" cy="2282428"/>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174625" lvl="0" indent="188913" algn="ctr" defTabSz="1066800">
            <a:lnSpc>
              <a:spcPct val="90000"/>
            </a:lnSpc>
            <a:spcBef>
              <a:spcPct val="0"/>
            </a:spcBef>
            <a:spcAft>
              <a:spcPct val="35000"/>
            </a:spcAft>
          </a:pPr>
          <a:r>
            <a:rPr lang="ru-RU" sz="2400" kern="1200" dirty="0" err="1" smtClean="0">
              <a:solidFill>
                <a:schemeClr val="tx1"/>
              </a:solidFill>
              <a:latin typeface="Arial" panose="020B0604020202020204" pitchFamily="34" charset="0"/>
              <a:cs typeface="Arial" panose="020B0604020202020204" pitchFamily="34" charset="0"/>
            </a:rPr>
            <a:t>Салық</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есеп</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саясатында</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белгіленген</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ережелер</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қолданылады</a:t>
          </a:r>
          <a:endParaRPr lang="ru-RU" sz="2400" kern="1200" dirty="0">
            <a:latin typeface="Arial" panose="020B0604020202020204" pitchFamily="34" charset="0"/>
            <a:cs typeface="Arial" panose="020B0604020202020204" pitchFamily="34" charset="0"/>
          </a:endParaRPr>
        </a:p>
      </dsp:txBody>
      <dsp:txXfrm>
        <a:off x="111419" y="113011"/>
        <a:ext cx="4653961" cy="2059590"/>
      </dsp:txXfrm>
    </dsp:sp>
    <dsp:sp modelId="{255B9C3A-B22D-46CF-9DBB-56EF82150FA5}">
      <dsp:nvSpPr>
        <dsp:cNvPr id="0" name=""/>
        <dsp:cNvSpPr/>
      </dsp:nvSpPr>
      <dsp:spPr>
        <a:xfrm>
          <a:off x="4927191" y="2512263"/>
          <a:ext cx="7262332" cy="2972543"/>
        </a:xfrm>
        <a:prstGeom prst="rightArrow">
          <a:avLst>
            <a:gd name="adj1" fmla="val 75000"/>
            <a:gd name="adj2" fmla="val 50000"/>
          </a:avLst>
        </a:prstGeom>
        <a:solidFill>
          <a:schemeClr val="lt1">
            <a:alpha val="90000"/>
            <a:tint val="40000"/>
            <a:hueOff val="0"/>
            <a:satOff val="0"/>
            <a:lumOff val="0"/>
            <a:alphaOff val="0"/>
          </a:schemeClr>
        </a:solidFill>
        <a:ln w="15875"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174625" lvl="1" indent="188913" algn="l" defTabSz="1022350">
            <a:lnSpc>
              <a:spcPct val="90000"/>
            </a:lnSpc>
            <a:spcBef>
              <a:spcPct val="0"/>
            </a:spcBef>
            <a:spcAft>
              <a:spcPct val="15000"/>
            </a:spcAft>
            <a:buChar char="••"/>
          </a:pPr>
          <a:r>
            <a:rPr lang="ru-RU" sz="2300" kern="1200" dirty="0" err="1" smtClean="0">
              <a:latin typeface="Arial" panose="020B0604020202020204" pitchFamily="34" charset="0"/>
              <a:cs typeface="Arial" panose="020B0604020202020204" pitchFamily="34" charset="0"/>
            </a:rPr>
            <a:t>қосылған</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құн</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салығын</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есептеу</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мақсатында</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құрылған</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және</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салықтық</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тексеру</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жүргізілген</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салық</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кезеңдері</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үшін</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өзгертілмейтін</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салық</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кезеңі</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үшін</a:t>
          </a:r>
          <a:r>
            <a:rPr lang="ru-RU" sz="2300" kern="1200" dirty="0" smtClean="0">
              <a:latin typeface="Arial" panose="020B0604020202020204" pitchFamily="34" charset="0"/>
              <a:cs typeface="Arial" panose="020B0604020202020204" pitchFamily="34" charset="0"/>
            </a:rPr>
            <a:t>;</a:t>
          </a:r>
          <a:endParaRPr lang="ru-RU" sz="2300" kern="1200" dirty="0">
            <a:latin typeface="Arial" panose="020B0604020202020204" pitchFamily="34" charset="0"/>
            <a:cs typeface="Arial" panose="020B0604020202020204" pitchFamily="34" charset="0"/>
          </a:endParaRPr>
        </a:p>
      </dsp:txBody>
      <dsp:txXfrm>
        <a:off x="4927191" y="2883831"/>
        <a:ext cx="6147628" cy="2229407"/>
      </dsp:txXfrm>
    </dsp:sp>
    <dsp:sp modelId="{0DCAB8D3-C7B5-46C7-97ED-B906A9108125}">
      <dsp:nvSpPr>
        <dsp:cNvPr id="0" name=""/>
        <dsp:cNvSpPr/>
      </dsp:nvSpPr>
      <dsp:spPr>
        <a:xfrm>
          <a:off x="2475" y="2637443"/>
          <a:ext cx="4924715" cy="2722183"/>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2400" b="0" kern="1200" dirty="0" err="1" smtClean="0">
              <a:solidFill>
                <a:schemeClr val="tx1"/>
              </a:solidFill>
              <a:latin typeface="Arial" panose="020B0604020202020204" pitchFamily="34" charset="0"/>
              <a:cs typeface="Arial" panose="020B0604020202020204" pitchFamily="34" charset="0"/>
            </a:rPr>
            <a:t>Қосылған</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құн</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салығын</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төлеуші</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таңдаған</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қосылған</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құн</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салығын</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есепке</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алу</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әдісі</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қолданылады</a:t>
          </a:r>
          <a:endParaRPr lang="ru-RU" sz="2300" b="0" kern="1200" dirty="0">
            <a:solidFill>
              <a:schemeClr val="tx1"/>
            </a:solidFill>
          </a:endParaRPr>
        </a:p>
      </dsp:txBody>
      <dsp:txXfrm>
        <a:off x="135361" y="2770329"/>
        <a:ext cx="4658943" cy="24564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84384-B240-4AD9-8469-CDCDFF320CC0}">
      <dsp:nvSpPr>
        <dsp:cNvPr id="0" name=""/>
        <dsp:cNvSpPr/>
      </dsp:nvSpPr>
      <dsp:spPr>
        <a:xfrm>
          <a:off x="4383580" y="130306"/>
          <a:ext cx="7801833" cy="2175271"/>
        </a:xfrm>
        <a:prstGeom prst="rightArrow">
          <a:avLst>
            <a:gd name="adj1" fmla="val 75000"/>
            <a:gd name="adj2" fmla="val 50000"/>
          </a:avLst>
        </a:prstGeom>
        <a:solidFill>
          <a:schemeClr val="lt1">
            <a:alpha val="90000"/>
            <a:tint val="40000"/>
            <a:hueOff val="0"/>
            <a:satOff val="0"/>
            <a:lumOff val="0"/>
            <a:alphaOff val="0"/>
          </a:schemeClr>
        </a:solidFill>
        <a:ln w="15875"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174625" lvl="1" indent="188913" algn="l" defTabSz="1066800">
            <a:lnSpc>
              <a:spcPct val="90000"/>
            </a:lnSpc>
            <a:spcBef>
              <a:spcPct val="0"/>
            </a:spcBef>
            <a:spcAft>
              <a:spcPct val="15000"/>
            </a:spcAft>
            <a:buChar char="••"/>
          </a:pPr>
          <a:r>
            <a:rPr lang="ru-RU" sz="2400" kern="1200" dirty="0" err="1" smtClean="0">
              <a:solidFill>
                <a:schemeClr val="tx1"/>
              </a:solidFill>
              <a:latin typeface="Arial" panose="020B0604020202020204" pitchFamily="34" charset="0"/>
              <a:cs typeface="Arial" panose="020B0604020202020204" pitchFamily="34" charset="0"/>
            </a:rPr>
            <a:t>жаңа</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салықтық</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есеп</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саясатын</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немесе</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есеп</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саясатының</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жаңа</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бөлімін</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бекіту</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қолданыстағы</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салықтық</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есеп</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саясатына</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өзгерістер</a:t>
          </a:r>
          <a:r>
            <a:rPr lang="ru-RU" sz="2400" kern="1200" dirty="0" smtClean="0">
              <a:solidFill>
                <a:schemeClr val="tx1"/>
              </a:solidFill>
              <a:latin typeface="Arial" panose="020B0604020202020204" pitchFamily="34" charset="0"/>
              <a:cs typeface="Arial" panose="020B0604020202020204" pitchFamily="34" charset="0"/>
            </a:rPr>
            <a:t> мен </a:t>
          </a:r>
          <a:r>
            <a:rPr lang="ru-RU" sz="2400" kern="1200" dirty="0" err="1" smtClean="0">
              <a:solidFill>
                <a:schemeClr val="tx1"/>
              </a:solidFill>
              <a:latin typeface="Arial" panose="020B0604020202020204" pitchFamily="34" charset="0"/>
              <a:cs typeface="Arial" panose="020B0604020202020204" pitchFamily="34" charset="0"/>
            </a:rPr>
            <a:t>толықтырулар</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енгізу</a:t>
          </a:r>
          <a:r>
            <a:rPr lang="ru-RU" sz="2400" kern="1200" dirty="0" smtClean="0">
              <a:solidFill>
                <a:schemeClr val="tx1"/>
              </a:solidFill>
              <a:latin typeface="Arial" panose="020B0604020202020204" pitchFamily="34" charset="0"/>
              <a:cs typeface="Arial" panose="020B0604020202020204" pitchFamily="34" charset="0"/>
            </a:rPr>
            <a:t>.</a:t>
          </a:r>
          <a:endParaRPr lang="ru-RU" sz="2400" kern="1200" dirty="0">
            <a:latin typeface="Arial" panose="020B0604020202020204" pitchFamily="34" charset="0"/>
            <a:cs typeface="Arial" panose="020B0604020202020204" pitchFamily="34" charset="0"/>
          </a:endParaRPr>
        </a:p>
      </dsp:txBody>
      <dsp:txXfrm>
        <a:off x="4383580" y="402215"/>
        <a:ext cx="6986106" cy="1631453"/>
      </dsp:txXfrm>
    </dsp:sp>
    <dsp:sp modelId="{115F9708-A2DC-413D-9854-921998010D8D}">
      <dsp:nvSpPr>
        <dsp:cNvPr id="0" name=""/>
        <dsp:cNvSpPr/>
      </dsp:nvSpPr>
      <dsp:spPr>
        <a:xfrm>
          <a:off x="6584" y="258"/>
          <a:ext cx="4376996" cy="2435369"/>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l" defTabSz="1066800">
            <a:lnSpc>
              <a:spcPct val="90000"/>
            </a:lnSpc>
            <a:spcBef>
              <a:spcPct val="0"/>
            </a:spcBef>
            <a:spcAft>
              <a:spcPct val="35000"/>
            </a:spcAft>
          </a:pPr>
          <a:r>
            <a:rPr lang="ru-RU" sz="2400" kern="1200" dirty="0" err="1" smtClean="0">
              <a:solidFill>
                <a:schemeClr val="tx1"/>
              </a:solidFill>
              <a:latin typeface="Arial" panose="020B0604020202020204" pitchFamily="34" charset="0"/>
              <a:cs typeface="Arial" panose="020B0604020202020204" pitchFamily="34" charset="0"/>
            </a:rPr>
            <a:t>Салықтық</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есеп</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саясатына</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өзгерістер</a:t>
          </a:r>
          <a:r>
            <a:rPr lang="ru-RU" sz="2400" kern="1200" dirty="0" smtClean="0">
              <a:solidFill>
                <a:schemeClr val="tx1"/>
              </a:solidFill>
              <a:latin typeface="Arial" panose="020B0604020202020204" pitchFamily="34" charset="0"/>
              <a:cs typeface="Arial" panose="020B0604020202020204" pitchFamily="34" charset="0"/>
            </a:rPr>
            <a:t> мен </a:t>
          </a:r>
          <a:r>
            <a:rPr lang="ru-RU" sz="2400" kern="1200" dirty="0" err="1" smtClean="0">
              <a:solidFill>
                <a:schemeClr val="tx1"/>
              </a:solidFill>
              <a:latin typeface="Arial" panose="020B0604020202020204" pitchFamily="34" charset="0"/>
              <a:cs typeface="Arial" panose="020B0604020202020204" pitchFamily="34" charset="0"/>
            </a:rPr>
            <a:t>толықтыруларды</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салық</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төлеуші</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келесі</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әдістердің</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бірімен</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жүзеге</a:t>
          </a:r>
          <a:r>
            <a:rPr lang="ru-RU" sz="2400" kern="1200" dirty="0" smtClean="0">
              <a:solidFill>
                <a:schemeClr val="tx1"/>
              </a:solidFill>
              <a:latin typeface="Arial" panose="020B0604020202020204" pitchFamily="34" charset="0"/>
              <a:cs typeface="Arial" panose="020B0604020202020204" pitchFamily="34" charset="0"/>
            </a:rPr>
            <a:t> </a:t>
          </a:r>
          <a:r>
            <a:rPr lang="ru-RU" sz="2400" kern="1200" dirty="0" err="1" smtClean="0">
              <a:solidFill>
                <a:schemeClr val="tx1"/>
              </a:solidFill>
              <a:latin typeface="Arial" panose="020B0604020202020204" pitchFamily="34" charset="0"/>
              <a:cs typeface="Arial" panose="020B0604020202020204" pitchFamily="34" charset="0"/>
            </a:rPr>
            <a:t>асырады</a:t>
          </a:r>
          <a:r>
            <a:rPr lang="ru-RU" sz="2400" kern="1200" dirty="0" smtClean="0">
              <a:solidFill>
                <a:schemeClr val="tx1"/>
              </a:solidFill>
              <a:latin typeface="Arial" panose="020B0604020202020204" pitchFamily="34" charset="0"/>
              <a:cs typeface="Arial" panose="020B0604020202020204" pitchFamily="34" charset="0"/>
            </a:rPr>
            <a:t>:</a:t>
          </a:r>
          <a:r>
            <a:rPr lang="ru-RU" sz="2400" kern="1200" dirty="0">
              <a:solidFill>
                <a:schemeClr val="tx1"/>
              </a:solidFill>
              <a:latin typeface="Arial" panose="020B0604020202020204" pitchFamily="34" charset="0"/>
              <a:cs typeface="Arial" panose="020B0604020202020204" pitchFamily="34" charset="0"/>
            </a:rPr>
            <a:t/>
          </a:r>
          <a:br>
            <a:rPr lang="ru-RU" sz="2400" kern="1200" dirty="0">
              <a:solidFill>
                <a:schemeClr val="tx1"/>
              </a:solidFill>
              <a:latin typeface="Arial" panose="020B0604020202020204" pitchFamily="34" charset="0"/>
              <a:cs typeface="Arial" panose="020B0604020202020204" pitchFamily="34" charset="0"/>
            </a:rPr>
          </a:br>
          <a:endParaRPr lang="ru-RU" sz="2400" kern="1200" dirty="0">
            <a:solidFill>
              <a:schemeClr val="tx1"/>
            </a:solidFill>
            <a:latin typeface="Arial" panose="020B0604020202020204" pitchFamily="34" charset="0"/>
            <a:cs typeface="Arial" panose="020B0604020202020204" pitchFamily="34" charset="0"/>
          </a:endParaRPr>
        </a:p>
      </dsp:txBody>
      <dsp:txXfrm>
        <a:off x="125469" y="119143"/>
        <a:ext cx="4139226" cy="2197599"/>
      </dsp:txXfrm>
    </dsp:sp>
    <dsp:sp modelId="{255B9C3A-B22D-46CF-9DBB-56EF82150FA5}">
      <dsp:nvSpPr>
        <dsp:cNvPr id="0" name=""/>
        <dsp:cNvSpPr/>
      </dsp:nvSpPr>
      <dsp:spPr>
        <a:xfrm>
          <a:off x="4038056" y="2653154"/>
          <a:ext cx="8150341" cy="2832987"/>
        </a:xfrm>
        <a:prstGeom prst="rightArrow">
          <a:avLst>
            <a:gd name="adj1" fmla="val 75000"/>
            <a:gd name="adj2" fmla="val 50000"/>
          </a:avLst>
        </a:prstGeom>
        <a:solidFill>
          <a:schemeClr val="lt1">
            <a:alpha val="90000"/>
            <a:tint val="40000"/>
            <a:hueOff val="0"/>
            <a:satOff val="0"/>
            <a:lumOff val="0"/>
            <a:alphaOff val="0"/>
          </a:schemeClr>
        </a:solidFill>
        <a:ln w="15875"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174625" lvl="1" indent="188913" algn="l" defTabSz="1022350">
            <a:lnSpc>
              <a:spcPct val="90000"/>
            </a:lnSpc>
            <a:spcBef>
              <a:spcPct val="0"/>
            </a:spcBef>
            <a:spcAft>
              <a:spcPct val="15000"/>
            </a:spcAft>
            <a:buChar char="••"/>
          </a:pPr>
          <a:r>
            <a:rPr lang="ru-RU" sz="2300" kern="1200" dirty="0" err="1" smtClean="0">
              <a:latin typeface="Arial" panose="020B0604020202020204" pitchFamily="34" charset="0"/>
              <a:cs typeface="Arial" panose="020B0604020202020204" pitchFamily="34" charset="0"/>
            </a:rPr>
            <a:t>тексерілетін</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салық</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кезеңі</a:t>
          </a:r>
          <a:r>
            <a:rPr lang="ru-RU" sz="2300" kern="1200" dirty="0" smtClean="0">
              <a:latin typeface="Arial" panose="020B0604020202020204" pitchFamily="34" charset="0"/>
              <a:cs typeface="Arial" panose="020B0604020202020204" pitchFamily="34" charset="0"/>
            </a:rPr>
            <a:t> - </a:t>
          </a:r>
          <a:r>
            <a:rPr lang="ru-RU" sz="2300" kern="1200" dirty="0" err="1" smtClean="0">
              <a:latin typeface="Arial" panose="020B0604020202020204" pitchFamily="34" charset="0"/>
              <a:cs typeface="Arial" panose="020B0604020202020204" pitchFamily="34" charset="0"/>
            </a:rPr>
            <a:t>кешенді</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және</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тақырыптық</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тексерулер</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кезеңінде</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даулы</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салық</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кезеңі</a:t>
          </a:r>
          <a:r>
            <a:rPr lang="ru-RU" sz="2300" kern="1200" dirty="0" smtClean="0">
              <a:latin typeface="Arial" panose="020B0604020202020204" pitchFamily="34" charset="0"/>
              <a:cs typeface="Arial" panose="020B0604020202020204" pitchFamily="34" charset="0"/>
            </a:rPr>
            <a:t> – </a:t>
          </a:r>
          <a:r>
            <a:rPr lang="ru-RU" sz="2300" kern="1200" dirty="0" err="1" smtClean="0">
              <a:latin typeface="Arial" panose="020B0604020202020204" pitchFamily="34" charset="0"/>
              <a:cs typeface="Arial" panose="020B0604020202020204" pitchFamily="34" charset="0"/>
            </a:rPr>
            <a:t>тексеру</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нәтижелері</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туралы</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хабарламаға</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және</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жоғары</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тұрған</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салық</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органының</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шешіміне</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шағым</a:t>
          </a:r>
          <a:r>
            <a:rPr lang="ru-RU" sz="2300" kern="1200" dirty="0" smtClean="0">
              <a:latin typeface="Arial" panose="020B0604020202020204" pitchFamily="34" charset="0"/>
              <a:cs typeface="Arial" panose="020B0604020202020204" pitchFamily="34" charset="0"/>
            </a:rPr>
            <a:t> беру </a:t>
          </a:r>
          <a:r>
            <a:rPr lang="ru-RU" sz="2300" kern="1200" dirty="0" err="1" smtClean="0">
              <a:latin typeface="Arial" panose="020B0604020202020204" pitchFamily="34" charset="0"/>
              <a:cs typeface="Arial" panose="020B0604020202020204" pitchFamily="34" charset="0"/>
            </a:rPr>
            <a:t>және</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қарау</a:t>
          </a:r>
          <a:r>
            <a:rPr lang="ru-RU" sz="2300" kern="1200" dirty="0" smtClean="0">
              <a:latin typeface="Arial" panose="020B0604020202020204" pitchFamily="34" charset="0"/>
              <a:cs typeface="Arial" panose="020B0604020202020204" pitchFamily="34" charset="0"/>
            </a:rPr>
            <a:t> </a:t>
          </a:r>
          <a:r>
            <a:rPr lang="ru-RU" sz="2300" kern="1200" dirty="0" err="1" smtClean="0">
              <a:latin typeface="Arial" panose="020B0604020202020204" pitchFamily="34" charset="0"/>
              <a:cs typeface="Arial" panose="020B0604020202020204" pitchFamily="34" charset="0"/>
            </a:rPr>
            <a:t>кезеңінде</a:t>
          </a:r>
          <a:r>
            <a:rPr lang="ru-RU" sz="2300" kern="1200" dirty="0" smtClean="0">
              <a:latin typeface="Arial" panose="020B0604020202020204" pitchFamily="34" charset="0"/>
              <a:cs typeface="Arial" panose="020B0604020202020204" pitchFamily="34" charset="0"/>
            </a:rPr>
            <a:t>.</a:t>
          </a:r>
          <a:endParaRPr lang="ru-RU" sz="2300" kern="1200" dirty="0">
            <a:latin typeface="Arial" panose="020B0604020202020204" pitchFamily="34" charset="0"/>
            <a:cs typeface="Arial" panose="020B0604020202020204" pitchFamily="34" charset="0"/>
          </a:endParaRPr>
        </a:p>
      </dsp:txBody>
      <dsp:txXfrm>
        <a:off x="4038056" y="3007277"/>
        <a:ext cx="7087971" cy="2124741"/>
      </dsp:txXfrm>
    </dsp:sp>
    <dsp:sp modelId="{0DCAB8D3-C7B5-46C7-97ED-B906A9108125}">
      <dsp:nvSpPr>
        <dsp:cNvPr id="0" name=""/>
        <dsp:cNvSpPr/>
      </dsp:nvSpPr>
      <dsp:spPr>
        <a:xfrm>
          <a:off x="3601" y="2772457"/>
          <a:ext cx="4034454" cy="2594381"/>
        </a:xfrm>
        <a:prstGeom prst="roundRect">
          <a:avLst/>
        </a:prstGeom>
        <a:solidFill>
          <a:schemeClr val="lt1">
            <a:hueOff val="0"/>
            <a:satOff val="0"/>
            <a:lumOff val="0"/>
            <a:alphaOff val="0"/>
          </a:schemeClr>
        </a:solidFill>
        <a:ln w="15875"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2400" b="0" kern="1200" dirty="0" err="1" smtClean="0">
              <a:solidFill>
                <a:schemeClr val="tx1"/>
              </a:solidFill>
              <a:latin typeface="Arial" panose="020B0604020202020204" pitchFamily="34" charset="0"/>
              <a:cs typeface="Arial" panose="020B0604020202020204" pitchFamily="34" charset="0"/>
            </a:rPr>
            <a:t>Салық</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төлеушіге</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салықтық</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есеп</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саясатына</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өзгерістер</a:t>
          </a:r>
          <a:r>
            <a:rPr lang="ru-RU" sz="2400" b="0" kern="1200" dirty="0" smtClean="0">
              <a:solidFill>
                <a:schemeClr val="tx1"/>
              </a:solidFill>
              <a:latin typeface="Arial" panose="020B0604020202020204" pitchFamily="34" charset="0"/>
              <a:cs typeface="Arial" panose="020B0604020202020204" pitchFamily="34" charset="0"/>
            </a:rPr>
            <a:t> мен </a:t>
          </a:r>
          <a:r>
            <a:rPr lang="ru-RU" sz="2400" b="0" kern="1200" dirty="0" err="1" smtClean="0">
              <a:solidFill>
                <a:schemeClr val="tx1"/>
              </a:solidFill>
              <a:latin typeface="Arial" panose="020B0604020202020204" pitchFamily="34" charset="0"/>
              <a:cs typeface="Arial" panose="020B0604020202020204" pitchFamily="34" charset="0"/>
            </a:rPr>
            <a:t>толықтырулар</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енгізуге</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рұқсат</a:t>
          </a:r>
          <a:r>
            <a:rPr lang="ru-RU" sz="2400" b="0" kern="1200" dirty="0" smtClean="0">
              <a:solidFill>
                <a:schemeClr val="tx1"/>
              </a:solidFill>
              <a:latin typeface="Arial" panose="020B0604020202020204" pitchFamily="34" charset="0"/>
              <a:cs typeface="Arial" panose="020B0604020202020204" pitchFamily="34" charset="0"/>
            </a:rPr>
            <a:t> </a:t>
          </a:r>
          <a:r>
            <a:rPr lang="ru-RU" sz="2400" b="0" kern="1200" dirty="0" err="1" smtClean="0">
              <a:solidFill>
                <a:schemeClr val="tx1"/>
              </a:solidFill>
              <a:latin typeface="Arial" panose="020B0604020202020204" pitchFamily="34" charset="0"/>
              <a:cs typeface="Arial" panose="020B0604020202020204" pitchFamily="34" charset="0"/>
            </a:rPr>
            <a:t>етілмейді</a:t>
          </a:r>
          <a:r>
            <a:rPr lang="ru-RU" sz="2300" b="0" kern="1200" dirty="0" smtClean="0">
              <a:solidFill>
                <a:schemeClr val="tx1"/>
              </a:solidFill>
            </a:rPr>
            <a:t>:</a:t>
          </a:r>
          <a:endParaRPr lang="ru-RU" sz="2300" b="0" kern="1200" dirty="0">
            <a:solidFill>
              <a:schemeClr val="tx1"/>
            </a:solidFill>
          </a:endParaRPr>
        </a:p>
        <a:p>
          <a:pPr lvl="0" algn="l" defTabSz="711200">
            <a:lnSpc>
              <a:spcPct val="90000"/>
            </a:lnSpc>
            <a:spcBef>
              <a:spcPct val="0"/>
            </a:spcBef>
            <a:spcAft>
              <a:spcPct val="35000"/>
            </a:spcAft>
          </a:pPr>
          <a:endParaRPr lang="ru-RU" sz="2300" b="0" kern="1200" dirty="0">
            <a:solidFill>
              <a:schemeClr val="tx1"/>
            </a:solidFill>
          </a:endParaRPr>
        </a:p>
      </dsp:txBody>
      <dsp:txXfrm>
        <a:off x="130248" y="2899104"/>
        <a:ext cx="3781160" cy="23410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32D273-C3B5-4E55-B97B-13347892D0B0}" type="datetimeFigureOut">
              <a:rPr lang="ru-RU" smtClean="0"/>
              <a:t>25.10.2021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A2AF30-C7C1-4CB8-AFD7-F3C40FBBF8DE}" type="slidenum">
              <a:rPr lang="ru-RU" smtClean="0"/>
              <a:t>‹#›</a:t>
            </a:fld>
            <a:endParaRPr lang="ru-RU"/>
          </a:p>
        </p:txBody>
      </p:sp>
    </p:spTree>
    <p:extLst>
      <p:ext uri="{BB962C8B-B14F-4D97-AF65-F5344CB8AC3E}">
        <p14:creationId xmlns:p14="http://schemas.microsoft.com/office/powerpoint/2010/main" val="1295204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8A2AF30-C7C1-4CB8-AFD7-F3C40FBBF8DE}" type="slidenum">
              <a:rPr lang="ru-RU" smtClean="0"/>
              <a:t>5</a:t>
            </a:fld>
            <a:endParaRPr lang="ru-RU"/>
          </a:p>
        </p:txBody>
      </p:sp>
    </p:spTree>
    <p:extLst>
      <p:ext uri="{BB962C8B-B14F-4D97-AF65-F5344CB8AC3E}">
        <p14:creationId xmlns:p14="http://schemas.microsoft.com/office/powerpoint/2010/main" val="2170136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8A2AF30-C7C1-4CB8-AFD7-F3C40FBBF8DE}" type="slidenum">
              <a:rPr lang="ru-RU" smtClean="0"/>
              <a:t>8</a:t>
            </a:fld>
            <a:endParaRPr lang="ru-RU"/>
          </a:p>
        </p:txBody>
      </p:sp>
    </p:spTree>
    <p:extLst>
      <p:ext uri="{BB962C8B-B14F-4D97-AF65-F5344CB8AC3E}">
        <p14:creationId xmlns:p14="http://schemas.microsoft.com/office/powerpoint/2010/main" val="1406232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8A2AF30-C7C1-4CB8-AFD7-F3C40FBBF8DE}" type="slidenum">
              <a:rPr lang="ru-RU" smtClean="0"/>
              <a:t>9</a:t>
            </a:fld>
            <a:endParaRPr lang="ru-RU"/>
          </a:p>
        </p:txBody>
      </p:sp>
    </p:spTree>
    <p:extLst>
      <p:ext uri="{BB962C8B-B14F-4D97-AF65-F5344CB8AC3E}">
        <p14:creationId xmlns:p14="http://schemas.microsoft.com/office/powerpoint/2010/main" val="2121832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8A2AF30-C7C1-4CB8-AFD7-F3C40FBBF8DE}" type="slidenum">
              <a:rPr lang="ru-RU" smtClean="0"/>
              <a:t>12</a:t>
            </a:fld>
            <a:endParaRPr lang="ru-RU"/>
          </a:p>
        </p:txBody>
      </p:sp>
    </p:spTree>
    <p:extLst>
      <p:ext uri="{BB962C8B-B14F-4D97-AF65-F5344CB8AC3E}">
        <p14:creationId xmlns:p14="http://schemas.microsoft.com/office/powerpoint/2010/main" val="3028213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8A2AF30-C7C1-4CB8-AFD7-F3C40FBBF8DE}" type="slidenum">
              <a:rPr lang="ru-RU" smtClean="0"/>
              <a:t>20</a:t>
            </a:fld>
            <a:endParaRPr lang="ru-RU"/>
          </a:p>
        </p:txBody>
      </p:sp>
    </p:spTree>
    <p:extLst>
      <p:ext uri="{BB962C8B-B14F-4D97-AF65-F5344CB8AC3E}">
        <p14:creationId xmlns:p14="http://schemas.microsoft.com/office/powerpoint/2010/main" val="604126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F8A2AF30-C7C1-4CB8-AFD7-F3C40FBBF8DE}" type="slidenum">
              <a:rPr lang="ru-RU" smtClean="0"/>
              <a:t>22</a:t>
            </a:fld>
            <a:endParaRPr lang="ru-RU"/>
          </a:p>
        </p:txBody>
      </p:sp>
    </p:spTree>
    <p:extLst>
      <p:ext uri="{BB962C8B-B14F-4D97-AF65-F5344CB8AC3E}">
        <p14:creationId xmlns:p14="http://schemas.microsoft.com/office/powerpoint/2010/main" val="1083089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69BCEFD-FAAC-4D8D-9168-4A3FBFD00969}" type="datetimeFigureOut">
              <a:rPr lang="ru-RU" smtClean="0"/>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CA448B-E55C-428E-B714-99E8F335133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69BCEFD-FAAC-4D8D-9168-4A3FBFD00969}" type="datetimeFigureOut">
              <a:rPr lang="ru-RU" smtClean="0"/>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CA448B-E55C-428E-B714-99E8F335133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69BCEFD-FAAC-4D8D-9168-4A3FBFD00969}" type="datetimeFigureOut">
              <a:rPr lang="ru-RU" smtClean="0"/>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CA448B-E55C-428E-B714-99E8F3351333}" type="slidenum">
              <a:rPr lang="ru-RU" smtClean="0"/>
              <a:t>‹#›</a:t>
            </a:fld>
            <a:endParaRPr lang="ru-RU"/>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69BCEFD-FAAC-4D8D-9168-4A3FBFD00969}" type="datetimeFigureOut">
              <a:rPr lang="ru-RU" smtClean="0"/>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CA448B-E55C-428E-B714-99E8F3351333}"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69BCEFD-FAAC-4D8D-9168-4A3FBFD00969}" type="datetimeFigureOut">
              <a:rPr lang="ru-RU" smtClean="0"/>
              <a:t>25.10.2021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2CA448B-E55C-428E-B714-99E8F3351333}"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69BCEFD-FAAC-4D8D-9168-4A3FBFD00969}" type="datetimeFigureOut">
              <a:rPr lang="ru-RU" smtClean="0"/>
              <a:t>25.10.2021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CA448B-E55C-428E-B714-99E8F3351333}" type="slidenum">
              <a:rPr lang="ru-RU" smtClean="0"/>
              <a:t>‹#›</a:t>
            </a:fld>
            <a:endParaRPr lang="ru-RU"/>
          </a:p>
        </p:txBody>
      </p:sp>
      <p:sp>
        <p:nvSpPr>
          <p:cNvPr id="9" name="Content Placeholder 8"/>
          <p:cNvSpPr>
            <a:spLocks noGrp="1"/>
          </p:cNvSpPr>
          <p:nvPr>
            <p:ph sz="quarter" idx="13"/>
          </p:nvPr>
        </p:nvSpPr>
        <p:spPr>
          <a:xfrm>
            <a:off x="902207" y="2679192"/>
            <a:ext cx="5096256"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69BCEFD-FAAC-4D8D-9168-4A3FBFD00969}" type="datetimeFigureOut">
              <a:rPr lang="ru-RU" smtClean="0"/>
              <a:t>25.10.2021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2CA448B-E55C-428E-B714-99E8F335133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69BCEFD-FAAC-4D8D-9168-4A3FBFD00969}" type="datetimeFigureOut">
              <a:rPr lang="ru-RU" smtClean="0"/>
              <a:t>25.10.2021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2CA448B-E55C-428E-B714-99E8F335133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69BCEFD-FAAC-4D8D-9168-4A3FBFD00969}" type="datetimeFigureOut">
              <a:rPr lang="ru-RU" smtClean="0"/>
              <a:t>25.10.2021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2CA448B-E55C-428E-B714-99E8F335133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69BCEFD-FAAC-4D8D-9168-4A3FBFD00969}" type="datetimeFigureOut">
              <a:rPr lang="ru-RU" smtClean="0"/>
              <a:t>25.10.2021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CA448B-E55C-428E-B714-99E8F3351333}" type="slidenum">
              <a:rPr lang="ru-RU" smtClean="0"/>
              <a:t>‹#›</a:t>
            </a:fld>
            <a:endParaRPr lang="ru-RU"/>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69BCEFD-FAAC-4D8D-9168-4A3FBFD00969}" type="datetimeFigureOut">
              <a:rPr lang="ru-RU" smtClean="0"/>
              <a:t>25.10.2021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2CA448B-E55C-428E-B714-99E8F3351333}" type="slidenum">
              <a:rPr lang="ru-RU" smtClean="0"/>
              <a:t>‹#›</a:t>
            </a:fld>
            <a:endParaRPr lang="ru-RU"/>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569BCEFD-FAAC-4D8D-9168-4A3FBFD00969}" type="datetimeFigureOut">
              <a:rPr lang="ru-RU" smtClean="0"/>
              <a:t>25.10.2021</a:t>
            </a:fld>
            <a:endParaRPr lang="ru-RU"/>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A2CA448B-E55C-428E-B714-99E8F3351333}" type="slidenum">
              <a:rPr lang="ru-RU" smtClean="0"/>
              <a:t>‹#›</a:t>
            </a:fld>
            <a:endParaRPr lang="ru-RU"/>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kk.wikipedia.org/wiki/%D0%92%D0%B0%D0%BB%D1%8E%D1%82%D0%B0" TargetMode="External"/><Relationship Id="rId2" Type="http://schemas.openxmlformats.org/officeDocument/2006/relationships/hyperlink" Target="https://kk.wikipedia.org/wiki/%D0%91%D0%B0%D2%93%D0%B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1321904" y="1902001"/>
            <a:ext cx="7822096" cy="1323439"/>
          </a:xfrm>
          <a:prstGeom prst="rect">
            <a:avLst/>
          </a:prstGeom>
        </p:spPr>
        <p:txBody>
          <a:bodyPr wrap="square">
            <a:spAutoFit/>
          </a:bodyPr>
          <a:lstStyle/>
          <a:p>
            <a:pPr algn="ctr"/>
            <a:r>
              <a:rPr lang="ru-RU" sz="4000" b="1" dirty="0" smtClean="0">
                <a:latin typeface="Times New Roman" panose="02020603050405020304" pitchFamily="18" charset="0"/>
                <a:cs typeface="Times New Roman" panose="02020603050405020304" pitchFamily="18" charset="0"/>
              </a:rPr>
              <a:t>9-ДӘРІС</a:t>
            </a:r>
          </a:p>
          <a:p>
            <a:pPr algn="ctr"/>
            <a:r>
              <a:rPr lang="ru-RU" sz="4000" b="1" dirty="0" err="1">
                <a:latin typeface="Times New Roman" panose="02020603050405020304" pitchFamily="18" charset="0"/>
                <a:cs typeface="Times New Roman" panose="02020603050405020304" pitchFamily="18" charset="0"/>
              </a:rPr>
              <a:t>Ұйымның</a:t>
            </a:r>
            <a:r>
              <a:rPr lang="ru-RU" sz="4000" b="1" dirty="0">
                <a:latin typeface="Times New Roman" panose="02020603050405020304" pitchFamily="18" charset="0"/>
                <a:cs typeface="Times New Roman" panose="02020603050405020304" pitchFamily="18" charset="0"/>
              </a:rPr>
              <a:t> </a:t>
            </a:r>
            <a:r>
              <a:rPr lang="ru-RU" sz="4000" b="1" dirty="0" err="1">
                <a:latin typeface="Times New Roman" panose="02020603050405020304" pitchFamily="18" charset="0"/>
                <a:cs typeface="Times New Roman" panose="02020603050405020304" pitchFamily="18" charset="0"/>
              </a:rPr>
              <a:t>салық</a:t>
            </a:r>
            <a:r>
              <a:rPr lang="ru-RU" sz="4000" b="1" dirty="0">
                <a:latin typeface="Times New Roman" panose="02020603050405020304" pitchFamily="18" charset="0"/>
                <a:cs typeface="Times New Roman" panose="02020603050405020304" pitchFamily="18" charset="0"/>
              </a:rPr>
              <a:t> </a:t>
            </a:r>
            <a:r>
              <a:rPr lang="ru-RU" sz="4000" b="1" dirty="0" err="1">
                <a:latin typeface="Times New Roman" panose="02020603050405020304" pitchFamily="18" charset="0"/>
                <a:cs typeface="Times New Roman" panose="02020603050405020304" pitchFamily="18" charset="0"/>
              </a:rPr>
              <a:t>саясаты</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813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txBox="1">
            <a:spLocks noGrp="1"/>
          </p:cNvSpPr>
          <p:nvPr>
            <p:ph idx="1"/>
          </p:nvPr>
        </p:nvSpPr>
        <p:spPr>
          <a:xfrm>
            <a:off x="242047" y="3225441"/>
            <a:ext cx="2528047" cy="1551707"/>
          </a:xfrm>
          <a:prstGeom prst="rect">
            <a:avLst/>
          </a:prstGeom>
        </p:spPr>
        <p:txBody>
          <a:bodyPr vert="horz" wrap="square" lIns="0" tIns="73660" rIns="0" bIns="0" numCol="1" rtlCol="0" anchor="ctr" anchorCtr="0" compatLnSpc="1">
            <a:prstTxWarp prst="textNoShape">
              <a:avLst/>
            </a:prstTxWarp>
            <a:spAutoFit/>
          </a:bodyPr>
          <a:lstStyle/>
          <a:p>
            <a:pPr algn="ctr" fontAlgn="base"/>
            <a:r>
              <a:rPr lang="ru-RU" sz="2400" b="1" dirty="0" err="1">
                <a:latin typeface="Times New Roman" panose="02020603050405020304" pitchFamily="18" charset="0"/>
                <a:cs typeface="Times New Roman" panose="02020603050405020304" pitchFamily="18" charset="0"/>
              </a:rPr>
              <a:t>Есеп</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саясатын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таңдауға</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әсер</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ететін</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негізгі</a:t>
            </a:r>
            <a:r>
              <a:rPr lang="ru-RU" sz="2400" b="1" dirty="0">
                <a:latin typeface="Times New Roman" panose="02020603050405020304" pitchFamily="18" charset="0"/>
                <a:cs typeface="Times New Roman" panose="02020603050405020304" pitchFamily="18" charset="0"/>
              </a:rPr>
              <a:t> </a:t>
            </a:r>
            <a:r>
              <a:rPr lang="ru-RU" sz="2400" b="1" dirty="0" err="1" smtClean="0">
                <a:latin typeface="Times New Roman" panose="02020603050405020304" pitchFamily="18" charset="0"/>
                <a:cs typeface="Times New Roman" panose="02020603050405020304" pitchFamily="18" charset="0"/>
              </a:rPr>
              <a:t>факторлар</a:t>
            </a:r>
            <a:r>
              <a:rPr lang="ru-RU" sz="2400" b="1" dirty="0" smtClean="0">
                <a:latin typeface="Times New Roman" panose="02020603050405020304" pitchFamily="18" charset="0"/>
                <a:cs typeface="Times New Roman" panose="02020603050405020304" pitchFamily="18" charset="0"/>
              </a:rPr>
              <a:t>:</a:t>
            </a:r>
            <a:endParaRPr lang="ru-RU" sz="2400" b="1"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a:xfrm>
            <a:off x="838200" y="365126"/>
            <a:ext cx="10515600" cy="818216"/>
          </a:xfrm>
        </p:spPr>
        <p:txBody>
          <a:bodyPr>
            <a:normAutofit/>
          </a:bodyPr>
          <a:lstStyle/>
          <a:p>
            <a:r>
              <a:rPr lang="ru-RU" sz="3200" dirty="0" err="1">
                <a:latin typeface="Arial" panose="020B0604020202020204" pitchFamily="34" charset="0"/>
                <a:cs typeface="Arial" panose="020B0604020202020204" pitchFamily="34" charset="0"/>
              </a:rPr>
              <a:t>Ұйымның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салықтық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есеп</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саясаты</a:t>
            </a:r>
            <a:endParaRPr lang="ru-RU" sz="3200" dirty="0"/>
          </a:p>
        </p:txBody>
      </p:sp>
      <p:sp>
        <p:nvSpPr>
          <p:cNvPr id="6" name="Прямоугольник 5"/>
          <p:cNvSpPr/>
          <p:nvPr/>
        </p:nvSpPr>
        <p:spPr>
          <a:xfrm>
            <a:off x="3751732" y="1627094"/>
            <a:ext cx="6952127" cy="4894729"/>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ұйымдық-құқықтық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нысаны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меншік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нысаны</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салаға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тиесілі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немесе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қызмет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түрі</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қызмет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ауқымы</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салық</a:t>
            </a:r>
            <a:r>
              <a:rPr lang="ru-RU" sz="2400" dirty="0">
                <a:latin typeface="Times New Roman" panose="02020603050405020304" pitchFamily="18" charset="0"/>
                <a:cs typeface="Times New Roman" panose="02020603050405020304" pitchFamily="18" charset="0"/>
              </a:rPr>
              <a:t> салу </a:t>
            </a:r>
            <a:r>
              <a:rPr lang="ru-RU" sz="2400" dirty="0" err="1">
                <a:latin typeface="Times New Roman" panose="02020603050405020304" pitchFamily="18" charset="0"/>
                <a:cs typeface="Times New Roman" panose="02020603050405020304" pitchFamily="18" charset="0"/>
              </a:rPr>
              <a:t>жүйесімен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байланысы</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кәсіпорынды</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ақпараттық</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қамтамасыз</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ету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жүйесі</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қажетті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деректер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қорының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болуы</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персоналдың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белгілі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бір</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біліктілік</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деңгейінің</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болуы</a:t>
            </a:r>
            <a:r>
              <a:rPr lang="ru-RU" sz="2400" dirty="0">
                <a:latin typeface="Times New Roman" panose="02020603050405020304" pitchFamily="18" charset="0"/>
                <a:cs typeface="Times New Roman" panose="02020603050405020304" pitchFamily="18" charset="0"/>
              </a:rPr>
              <a:t>. </a:t>
            </a:r>
          </a:p>
          <a:p>
            <a:pPr fontAlgn="base"/>
            <a:r>
              <a:rPr lang="ru-RU" sz="2400" dirty="0" smtClean="0">
                <a:latin typeface="Times New Roman" panose="02020603050405020304" pitchFamily="18" charset="0"/>
                <a:cs typeface="Times New Roman" panose="02020603050405020304" pitchFamily="18" charset="0"/>
              </a:rPr>
              <a:t>.</a:t>
            </a:r>
          </a:p>
          <a:p>
            <a:pPr algn="ctr"/>
            <a:endParaRPr lang="ru-RU" sz="2400" dirty="0">
              <a:latin typeface="Arial" panose="020B0604020202020204" pitchFamily="34" charset="0"/>
              <a:cs typeface="Arial" panose="020B0604020202020204" pitchFamily="34" charset="0"/>
            </a:endParaRPr>
          </a:p>
        </p:txBody>
      </p:sp>
      <p:sp>
        <p:nvSpPr>
          <p:cNvPr id="7" name="Стрелка вправо 6"/>
          <p:cNvSpPr/>
          <p:nvPr/>
        </p:nvSpPr>
        <p:spPr>
          <a:xfrm>
            <a:off x="2581837" y="3147405"/>
            <a:ext cx="1169894" cy="1707777"/>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37136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18169"/>
            <a:ext cx="10515600" cy="818216"/>
          </a:xfrm>
        </p:spPr>
        <p:txBody>
          <a:bodyPr>
            <a:normAutofit/>
          </a:bodyPr>
          <a:lstStyle/>
          <a:p>
            <a:pPr algn="ctr"/>
            <a:r>
              <a:rPr lang="ru-RU" sz="3200" dirty="0" err="1">
                <a:latin typeface="Times New Roman" panose="02020603050405020304" pitchFamily="18" charset="0"/>
                <a:cs typeface="Times New Roman" panose="02020603050405020304" pitchFamily="18" charset="0"/>
              </a:rPr>
              <a:t>Салықтық</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есеп</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саясатын</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әзірлеу</a:t>
            </a:r>
            <a:endParaRPr lang="ru-RU" sz="3200" dirty="0">
              <a:latin typeface="Times New Roman" panose="02020603050405020304" pitchFamily="18" charset="0"/>
              <a:cs typeface="Times New Roman" panose="02020603050405020304" pitchFamily="18" charset="0"/>
            </a:endParaRPr>
          </a:p>
        </p:txBody>
      </p:sp>
      <p:graphicFrame>
        <p:nvGraphicFramePr>
          <p:cNvPr id="8" name="Таблица 8">
            <a:extLst>
              <a:ext uri="{FF2B5EF4-FFF2-40B4-BE49-F238E27FC236}">
                <a16:creationId xmlns="" xmlns:a16="http://schemas.microsoft.com/office/drawing/2014/main" id="{D7D9F44C-E5B5-4092-BAC3-364507F3FA86}"/>
              </a:ext>
            </a:extLst>
          </p:cNvPr>
          <p:cNvGraphicFramePr>
            <a:graphicFrameLocks noGrp="1"/>
          </p:cNvGraphicFramePr>
          <p:nvPr>
            <p:extLst>
              <p:ext uri="{D42A27DB-BD31-4B8C-83A1-F6EECF244321}">
                <p14:modId xmlns:p14="http://schemas.microsoft.com/office/powerpoint/2010/main" val="181178475"/>
              </p:ext>
            </p:extLst>
          </p:nvPr>
        </p:nvGraphicFramePr>
        <p:xfrm>
          <a:off x="838200" y="1036385"/>
          <a:ext cx="10902043" cy="5074280"/>
        </p:xfrm>
        <a:graphic>
          <a:graphicData uri="http://schemas.openxmlformats.org/drawingml/2006/table">
            <a:tbl>
              <a:tblPr firstRow="1" bandRow="1">
                <a:tableStyleId>{073A0DAA-6AF3-43AB-8588-CEC1D06C72B9}</a:tableStyleId>
              </a:tblPr>
              <a:tblGrid>
                <a:gridCol w="10902043">
                  <a:extLst>
                    <a:ext uri="{9D8B030D-6E8A-4147-A177-3AD203B41FA5}">
                      <a16:colId xmlns="" xmlns:a16="http://schemas.microsoft.com/office/drawing/2014/main" val="241034854"/>
                    </a:ext>
                  </a:extLst>
                </a:gridCol>
              </a:tblGrid>
              <a:tr h="647380">
                <a:tc>
                  <a:txBody>
                    <a:bodyPr/>
                    <a:lstStyle/>
                    <a:p>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төлеуші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агенті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есебінің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дербес</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әзірлейді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және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бекітеді</a:t>
                      </a:r>
                      <a:r>
                        <a:rPr lang="ru-RU" sz="1600" dirty="0" smtClean="0">
                          <a:latin typeface="Arial" panose="020B0604020202020204" pitchFamily="34" charset="0"/>
                          <a:cs typeface="Arial" panose="020B0604020202020204" pitchFamily="34" charset="0"/>
                        </a:rPr>
                        <a:t>.</a:t>
                      </a:r>
                      <a:endParaRPr lang="x-none"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628536571"/>
                  </a:ext>
                </a:extLst>
              </a:tr>
              <a:tr h="647380">
                <a:tc>
                  <a:txBody>
                    <a:bodyPr/>
                    <a:lstStyle/>
                    <a:p>
                      <a:r>
                        <a:rPr lang="ru-RU" sz="1600" dirty="0" err="1" smtClean="0">
                          <a:latin typeface="Arial" panose="020B0604020202020204" pitchFamily="34" charset="0"/>
                          <a:cs typeface="Arial" panose="020B0604020202020204" pitchFamily="34" charset="0"/>
                        </a:rPr>
                        <a:t>Шағын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кәс</a:t>
                      </a:r>
                      <a:r>
                        <a:rPr lang="en-US" sz="1600" dirty="0" err="1" smtClean="0">
                          <a:latin typeface="Arial" panose="020B0604020202020204" pitchFamily="34" charset="0"/>
                          <a:cs typeface="Arial" panose="020B0604020202020204" pitchFamily="34" charset="0"/>
                        </a:rPr>
                        <a:t>i</a:t>
                      </a:r>
                      <a:r>
                        <a:rPr lang="ru-RU" sz="1600" dirty="0" err="1" smtClean="0">
                          <a:latin typeface="Arial" panose="020B0604020202020204" pitchFamily="34" charset="0"/>
                          <a:cs typeface="Arial" panose="020B0604020202020204" pitchFamily="34" charset="0"/>
                        </a:rPr>
                        <a:t>пкерл</a:t>
                      </a:r>
                      <a:r>
                        <a:rPr lang="en-US" sz="1600" dirty="0" err="1" smtClean="0">
                          <a:latin typeface="Arial" panose="020B0604020202020204" pitchFamily="34" charset="0"/>
                          <a:cs typeface="Arial" panose="020B0604020202020204" pitchFamily="34" charset="0"/>
                        </a:rPr>
                        <a:t>i</a:t>
                      </a:r>
                      <a:r>
                        <a:rPr lang="ru-RU" sz="1600" dirty="0" smtClean="0">
                          <a:latin typeface="Arial" panose="020B0604020202020204" pitchFamily="34" charset="0"/>
                          <a:cs typeface="Arial" panose="020B0604020202020204" pitchFamily="34" charset="0"/>
                        </a:rPr>
                        <a:t>к субъект</a:t>
                      </a:r>
                      <a:r>
                        <a:rPr lang="en-US" sz="1600" dirty="0" err="1" smtClean="0">
                          <a:latin typeface="Arial" panose="020B0604020202020204" pitchFamily="34" charset="0"/>
                          <a:cs typeface="Arial" panose="020B0604020202020204" pitchFamily="34" charset="0"/>
                        </a:rPr>
                        <a:t>i</a:t>
                      </a:r>
                      <a:r>
                        <a:rPr lang="ru-RU" sz="1600" dirty="0" err="1" smtClean="0">
                          <a:latin typeface="Arial" panose="020B0604020202020204" pitchFamily="34" charset="0"/>
                          <a:cs typeface="Arial" panose="020B0604020202020204" pitchFamily="34" charset="0"/>
                        </a:rPr>
                        <a:t>лер</a:t>
                      </a:r>
                      <a:r>
                        <a:rPr lang="en-US" sz="1600" dirty="0" err="1" smtClean="0">
                          <a:latin typeface="Arial" panose="020B0604020202020204" pitchFamily="34" charset="0"/>
                          <a:cs typeface="Arial" panose="020B0604020202020204" pitchFamily="34" charset="0"/>
                        </a:rPr>
                        <a:t>i</a:t>
                      </a:r>
                      <a:r>
                        <a:rPr lang="en-US"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үш</a:t>
                      </a:r>
                      <a:r>
                        <a:rPr lang="en-US" sz="1600" dirty="0" err="1" smtClean="0">
                          <a:latin typeface="Arial" panose="020B0604020202020204" pitchFamily="34" charset="0"/>
                          <a:cs typeface="Arial" panose="020B0604020202020204" pitchFamily="34" charset="0"/>
                        </a:rPr>
                        <a:t>i</a:t>
                      </a:r>
                      <a:r>
                        <a:rPr lang="ru-RU" sz="1600" dirty="0" smtClean="0">
                          <a:latin typeface="Arial" panose="020B0604020202020204" pitchFamily="34" charset="0"/>
                          <a:cs typeface="Arial" panose="020B0604020202020204" pitchFamily="34" charset="0"/>
                        </a:rPr>
                        <a:t>н </a:t>
                      </a:r>
                      <a:r>
                        <a:rPr lang="ru-RU" sz="1600" dirty="0" err="1" smtClean="0">
                          <a:latin typeface="Arial" panose="020B0604020202020204" pitchFamily="34" charset="0"/>
                          <a:cs typeface="Arial" panose="020B0604020202020204" pitchFamily="34" charset="0"/>
                        </a:rPr>
                        <a:t>арнаулы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режим</a:t>
                      </a:r>
                      <a:r>
                        <a:rPr lang="en-US" sz="1600" dirty="0" err="1" smtClean="0">
                          <a:latin typeface="Arial" panose="020B0604020202020204" pitchFamily="34" charset="0"/>
                          <a:cs typeface="Arial" panose="020B0604020202020204" pitchFamily="34" charset="0"/>
                        </a:rPr>
                        <a:t>i</a:t>
                      </a:r>
                      <a:r>
                        <a:rPr lang="ru-RU" sz="1600" dirty="0" smtClean="0">
                          <a:latin typeface="Arial" panose="020B0604020202020204" pitchFamily="34" charset="0"/>
                          <a:cs typeface="Arial" panose="020B0604020202020204" pitchFamily="34" charset="0"/>
                        </a:rPr>
                        <a:t>н </a:t>
                      </a:r>
                      <a:r>
                        <a:rPr lang="ru-RU" sz="1600" dirty="0" err="1" smtClean="0">
                          <a:latin typeface="Arial" panose="020B0604020202020204" pitchFamily="34" charset="0"/>
                          <a:cs typeface="Arial" panose="020B0604020202020204" pitchFamily="34" charset="0"/>
                        </a:rPr>
                        <a:t>қолданатын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төлеуш</a:t>
                      </a:r>
                      <a:r>
                        <a:rPr lang="en-US" sz="1600" dirty="0" err="1" smtClean="0">
                          <a:latin typeface="Arial" panose="020B0604020202020204" pitchFamily="34" charset="0"/>
                          <a:cs typeface="Arial" panose="020B0604020202020204" pitchFamily="34" charset="0"/>
                        </a:rPr>
                        <a:t>i</a:t>
                      </a:r>
                      <a:r>
                        <a:rPr lang="ru-RU" sz="1600" dirty="0" err="1" smtClean="0">
                          <a:latin typeface="Arial" panose="020B0604020202020204" pitchFamily="34" charset="0"/>
                          <a:cs typeface="Arial" panose="020B0604020202020204" pitchFamily="34" charset="0"/>
                        </a:rPr>
                        <a:t>лер</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сондай-ақ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шаруа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немесе</a:t>
                      </a:r>
                      <a:r>
                        <a:rPr lang="ru-RU" sz="1600" dirty="0" smtClean="0">
                          <a:latin typeface="Arial" panose="020B0604020202020204" pitchFamily="34" charset="0"/>
                          <a:cs typeface="Arial" panose="020B0604020202020204" pitchFamily="34" charset="0"/>
                        </a:rPr>
                        <a:t> фермер </a:t>
                      </a:r>
                      <a:r>
                        <a:rPr lang="ru-RU" sz="1600" dirty="0" err="1" smtClean="0">
                          <a:latin typeface="Arial" panose="020B0604020202020204" pitchFamily="34" charset="0"/>
                          <a:cs typeface="Arial" panose="020B0604020202020204" pitchFamily="34" charset="0"/>
                        </a:rPr>
                        <a:t>қожалықтары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үш</a:t>
                      </a:r>
                      <a:r>
                        <a:rPr lang="en-US" sz="1600" dirty="0" err="1" smtClean="0">
                          <a:latin typeface="Arial" panose="020B0604020202020204" pitchFamily="34" charset="0"/>
                          <a:cs typeface="Arial" panose="020B0604020202020204" pitchFamily="34" charset="0"/>
                        </a:rPr>
                        <a:t>i</a:t>
                      </a:r>
                      <a:r>
                        <a:rPr lang="ru-RU" sz="1600" dirty="0" smtClean="0">
                          <a:latin typeface="Arial" panose="020B0604020202020204" pitchFamily="34" charset="0"/>
                          <a:cs typeface="Arial" panose="020B0604020202020204" pitchFamily="34" charset="0"/>
                        </a:rPr>
                        <a:t>н </a:t>
                      </a:r>
                      <a:r>
                        <a:rPr lang="ru-RU" sz="1600" dirty="0" err="1" smtClean="0">
                          <a:latin typeface="Arial" panose="020B0604020202020204" pitchFamily="34" charset="0"/>
                          <a:cs typeface="Arial" panose="020B0604020202020204" pitchFamily="34" charset="0"/>
                        </a:rPr>
                        <a:t>арнаулы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режим</a:t>
                      </a:r>
                      <a:r>
                        <a:rPr lang="en-US" sz="1600" dirty="0" err="1" smtClean="0">
                          <a:latin typeface="Arial" panose="020B0604020202020204" pitchFamily="34" charset="0"/>
                          <a:cs typeface="Arial" panose="020B0604020202020204" pitchFamily="34" charset="0"/>
                        </a:rPr>
                        <a:t>i</a:t>
                      </a:r>
                      <a:r>
                        <a:rPr lang="ru-RU" sz="1600" dirty="0" smtClean="0">
                          <a:latin typeface="Arial" panose="020B0604020202020204" pitchFamily="34" charset="0"/>
                          <a:cs typeface="Arial" panose="020B0604020202020204" pitchFamily="34" charset="0"/>
                        </a:rPr>
                        <a:t>н </a:t>
                      </a:r>
                      <a:r>
                        <a:rPr lang="ru-RU" sz="1600" dirty="0" err="1" smtClean="0">
                          <a:latin typeface="Arial" panose="020B0604020202020204" pitchFamily="34" charset="0"/>
                          <a:cs typeface="Arial" panose="020B0604020202020204" pitchFamily="34" charset="0"/>
                        </a:rPr>
                        <a:t>қолданатын</a:t>
                      </a:r>
                      <a:r>
                        <a:rPr lang="ru-RU" sz="1600" dirty="0" smtClean="0">
                          <a:latin typeface="Arial" panose="020B0604020202020204" pitchFamily="34" charset="0"/>
                          <a:cs typeface="Arial" panose="020B0604020202020204" pitchFamily="34" charset="0"/>
                        </a:rPr>
                        <a:t> дара </a:t>
                      </a:r>
                      <a:r>
                        <a:rPr lang="ru-RU" sz="1600" dirty="0" err="1" smtClean="0">
                          <a:latin typeface="Arial" panose="020B0604020202020204" pitchFamily="34" charset="0"/>
                          <a:cs typeface="Arial" panose="020B0604020202020204" pitchFamily="34" charset="0"/>
                        </a:rPr>
                        <a:t>кәс</a:t>
                      </a:r>
                      <a:r>
                        <a:rPr lang="en-US" sz="1600" dirty="0" err="1" smtClean="0">
                          <a:latin typeface="Arial" panose="020B0604020202020204" pitchFamily="34" charset="0"/>
                          <a:cs typeface="Arial" panose="020B0604020202020204" pitchFamily="34" charset="0"/>
                        </a:rPr>
                        <a:t>i</a:t>
                      </a:r>
                      <a:r>
                        <a:rPr lang="ru-RU" sz="1600" dirty="0" err="1" smtClean="0">
                          <a:latin typeface="Arial" panose="020B0604020202020204" pitchFamily="34" charset="0"/>
                          <a:cs typeface="Arial" panose="020B0604020202020204" pitchFamily="34" charset="0"/>
                        </a:rPr>
                        <a:t>пкерлер</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осындай</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арнаулы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режим</a:t>
                      </a:r>
                      <a:r>
                        <a:rPr lang="en-US" sz="1600" dirty="0" err="1" smtClean="0">
                          <a:latin typeface="Arial" panose="020B0604020202020204" pitchFamily="34" charset="0"/>
                          <a:cs typeface="Arial" panose="020B0604020202020204" pitchFamily="34" charset="0"/>
                        </a:rPr>
                        <a:t>i</a:t>
                      </a:r>
                      <a:r>
                        <a:rPr lang="en-US"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қолданылатын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қызмет</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үш</a:t>
                      </a:r>
                      <a:r>
                        <a:rPr lang="en-US" sz="1600" dirty="0" err="1" smtClean="0">
                          <a:latin typeface="Arial" panose="020B0604020202020204" pitchFamily="34" charset="0"/>
                          <a:cs typeface="Arial" panose="020B0604020202020204" pitchFamily="34" charset="0"/>
                        </a:rPr>
                        <a:t>i</a:t>
                      </a:r>
                      <a:r>
                        <a:rPr lang="ru-RU" sz="1600" dirty="0" smtClean="0">
                          <a:latin typeface="Arial" panose="020B0604020202020204" pitchFamily="34" charset="0"/>
                          <a:cs typeface="Arial" panose="020B0604020202020204" pitchFamily="34" charset="0"/>
                        </a:rPr>
                        <a:t>н </a:t>
                      </a:r>
                      <a:r>
                        <a:rPr lang="ru-RU" sz="1600" dirty="0" err="1" smtClean="0">
                          <a:latin typeface="Arial" panose="020B0604020202020204" pitchFamily="34" charset="0"/>
                          <a:cs typeface="Arial" panose="020B0604020202020204" pitchFamily="34" charset="0"/>
                        </a:rPr>
                        <a:t>уәк</a:t>
                      </a:r>
                      <a:r>
                        <a:rPr lang="en-US" sz="1600" dirty="0" err="1" smtClean="0">
                          <a:latin typeface="Arial" panose="020B0604020202020204" pitchFamily="34" charset="0"/>
                          <a:cs typeface="Arial" panose="020B0604020202020204" pitchFamily="34" charset="0"/>
                        </a:rPr>
                        <a:t>i</a:t>
                      </a:r>
                      <a:r>
                        <a:rPr lang="ru-RU" sz="1600" dirty="0" err="1" smtClean="0">
                          <a:latin typeface="Arial" panose="020B0604020202020204" pitchFamily="34" charset="0"/>
                          <a:cs typeface="Arial" panose="020B0604020202020204" pitchFamily="34" charset="0"/>
                        </a:rPr>
                        <a:t>летт</a:t>
                      </a:r>
                      <a:r>
                        <a:rPr lang="en-US" sz="1600" dirty="0" err="1" smtClean="0">
                          <a:latin typeface="Arial" panose="020B0604020202020204" pitchFamily="34" charset="0"/>
                          <a:cs typeface="Arial" panose="020B0604020202020204" pitchFamily="34" charset="0"/>
                        </a:rPr>
                        <a:t>i</a:t>
                      </a:r>
                      <a:r>
                        <a:rPr lang="en-US" sz="1600" dirty="0" smtClean="0">
                          <a:latin typeface="Arial" panose="020B0604020202020204" pitchFamily="34" charset="0"/>
                          <a:cs typeface="Arial" panose="020B0604020202020204" pitchFamily="34" charset="0"/>
                        </a:rPr>
                        <a:t> </a:t>
                      </a:r>
                      <a:r>
                        <a:rPr lang="ru-RU" sz="1600" dirty="0" smtClean="0">
                          <a:latin typeface="Arial" panose="020B0604020202020204" pitchFamily="34" charset="0"/>
                          <a:cs typeface="Arial" panose="020B0604020202020204" pitchFamily="34" charset="0"/>
                        </a:rPr>
                        <a:t>орган </a:t>
                      </a:r>
                      <a:r>
                        <a:rPr lang="ru-RU" sz="1600" dirty="0" err="1" smtClean="0">
                          <a:latin typeface="Arial" panose="020B0604020202020204" pitchFamily="34" charset="0"/>
                          <a:cs typeface="Arial" panose="020B0604020202020204" pitchFamily="34" charset="0"/>
                        </a:rPr>
                        <a:t>белг</a:t>
                      </a:r>
                      <a:r>
                        <a:rPr lang="en-US" sz="1600" dirty="0" err="1" smtClean="0">
                          <a:latin typeface="Arial" panose="020B0604020202020204" pitchFamily="34" charset="0"/>
                          <a:cs typeface="Arial" panose="020B0604020202020204" pitchFamily="34" charset="0"/>
                        </a:rPr>
                        <a:t>i</a:t>
                      </a:r>
                      <a:r>
                        <a:rPr lang="ru-RU" sz="1600" dirty="0" err="1" smtClean="0">
                          <a:latin typeface="Arial" panose="020B0604020202020204" pitchFamily="34" charset="0"/>
                          <a:cs typeface="Arial" panose="020B0604020202020204" pitchFamily="34" charset="0"/>
                        </a:rPr>
                        <a:t>леген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нысан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бойынша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дербес</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әз</a:t>
                      </a:r>
                      <a:r>
                        <a:rPr lang="en-US" sz="1600" dirty="0" err="1" smtClean="0">
                          <a:latin typeface="Arial" panose="020B0604020202020204" pitchFamily="34" charset="0"/>
                          <a:cs typeface="Arial" panose="020B0604020202020204" pitchFamily="34" charset="0"/>
                        </a:rPr>
                        <a:t>i</a:t>
                      </a:r>
                      <a:r>
                        <a:rPr lang="ru-RU" sz="1600" dirty="0" err="1" smtClean="0">
                          <a:latin typeface="Arial" panose="020B0604020202020204" pitchFamily="34" charset="0"/>
                          <a:cs typeface="Arial" panose="020B0604020202020204" pitchFamily="34" charset="0"/>
                        </a:rPr>
                        <a:t>рленген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салықтық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алу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саясатын</a:t>
                      </a:r>
                      <a:r>
                        <a:rPr lang="ru-RU" sz="1600" dirty="0" smtClean="0">
                          <a:latin typeface="Arial" panose="020B0604020202020204" pitchFamily="34" charset="0"/>
                          <a:cs typeface="Arial" panose="020B0604020202020204" pitchFamily="34" charset="0"/>
                        </a:rPr>
                        <a:t> бек</a:t>
                      </a:r>
                      <a:r>
                        <a:rPr lang="en-US" sz="1600" dirty="0" err="1" smtClean="0">
                          <a:latin typeface="Arial" panose="020B0604020202020204" pitchFamily="34" charset="0"/>
                          <a:cs typeface="Arial" panose="020B0604020202020204" pitchFamily="34" charset="0"/>
                        </a:rPr>
                        <a:t>i</a:t>
                      </a:r>
                      <a:r>
                        <a:rPr lang="ru-RU" sz="1600" dirty="0" err="1" smtClean="0">
                          <a:latin typeface="Arial" panose="020B0604020202020204" pitchFamily="34" charset="0"/>
                          <a:cs typeface="Arial" panose="020B0604020202020204" pitchFamily="34" charset="0"/>
                        </a:rPr>
                        <a:t>тед</a:t>
                      </a:r>
                      <a:r>
                        <a:rPr lang="en-US" sz="1600" dirty="0" err="1" smtClean="0">
                          <a:latin typeface="Arial" panose="020B0604020202020204" pitchFamily="34" charset="0"/>
                          <a:cs typeface="Arial" panose="020B0604020202020204" pitchFamily="34" charset="0"/>
                        </a:rPr>
                        <a:t>i</a:t>
                      </a:r>
                      <a:r>
                        <a:rPr lang="ru-RU" sz="1600" dirty="0" smtClean="0">
                          <a:latin typeface="Arial" panose="020B0604020202020204" pitchFamily="34" charset="0"/>
                          <a:cs typeface="Arial" panose="020B0604020202020204" pitchFamily="34" charset="0"/>
                        </a:rPr>
                        <a:t>. </a:t>
                      </a:r>
                      <a:endParaRPr lang="x-none"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620151332"/>
                  </a:ext>
                </a:extLst>
              </a:tr>
              <a:tr h="647380">
                <a:tc>
                  <a:txBody>
                    <a:bodyPr/>
                    <a:lstStyle/>
                    <a:p>
                      <a:r>
                        <a:rPr lang="ru-RU" sz="1600" dirty="0" err="1" smtClean="0">
                          <a:latin typeface="Arial" panose="020B0604020202020204" pitchFamily="34" charset="0"/>
                          <a:cs typeface="Arial" panose="020B0604020202020204" pitchFamily="34" charset="0"/>
                        </a:rPr>
                        <a:t>Бірлескен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қызмет</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бойынша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салықтық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алу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бірлескен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қызмет</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туралы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келісімге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қатысушылар</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әзірлейді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және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бекітеді</a:t>
                      </a:r>
                      <a:r>
                        <a:rPr lang="ru-RU" sz="1600" dirty="0" smtClean="0">
                          <a:latin typeface="Arial" panose="020B0604020202020204" pitchFamily="34" charset="0"/>
                          <a:cs typeface="Arial" panose="020B0604020202020204" pitchFamily="34" charset="0"/>
                        </a:rPr>
                        <a:t>. </a:t>
                      </a:r>
                      <a:endParaRPr lang="x-none"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3735888815"/>
                  </a:ext>
                </a:extLst>
              </a:tr>
              <a:tr h="647380">
                <a:tc>
                  <a:txBody>
                    <a:bodyPr/>
                    <a:lstStyle/>
                    <a:p>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төлеушіде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бухгалтерлік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құжаттаманың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болмауы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және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немесе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Қазақстан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Республикасының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заңнамасында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белгіленген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бухгалтерлік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құжаттаманы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дайындау</a:t>
                      </a:r>
                      <a:r>
                        <a:rPr lang="ru-RU" sz="1600" dirty="0" smtClean="0">
                          <a:latin typeface="Arial" panose="020B0604020202020204" pitchFamily="34" charset="0"/>
                          <a:cs typeface="Arial" panose="020B0604020202020204" pitchFamily="34" charset="0"/>
                        </a:rPr>
                        <a:t> мен </a:t>
                      </a:r>
                      <a:r>
                        <a:rPr lang="ru-RU" sz="1600" dirty="0" err="1" smtClean="0">
                          <a:latin typeface="Arial" panose="020B0604020202020204" pitchFamily="34" charset="0"/>
                          <a:cs typeface="Arial" panose="020B0604020202020204" pitchFamily="34" charset="0"/>
                        </a:rPr>
                        <a:t>сақтауға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қойылатын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талаптарды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сақтамауы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ескертуге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әкеп</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соғады</a:t>
                      </a:r>
                      <a:r>
                        <a:rPr lang="ru-RU" sz="1600" dirty="0" smtClean="0">
                          <a:latin typeface="Arial" panose="020B0604020202020204" pitchFamily="34" charset="0"/>
                          <a:cs typeface="Arial" panose="020B0604020202020204" pitchFamily="34" charset="0"/>
                        </a:rPr>
                        <a:t>. </a:t>
                      </a:r>
                      <a:endParaRPr lang="x-none"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101847399"/>
                  </a:ext>
                </a:extLst>
              </a:tr>
              <a:tr h="647380">
                <a:tc>
                  <a:txBody>
                    <a:bodyPr/>
                    <a:lstStyle/>
                    <a:p>
                      <a:r>
                        <a:rPr lang="ru-RU" sz="1600" dirty="0" err="1" smtClean="0">
                          <a:latin typeface="Arial" panose="020B0604020202020204" pitchFamily="34" charset="0"/>
                          <a:cs typeface="Arial" panose="020B0604020202020204" pitchFamily="34" charset="0"/>
                        </a:rPr>
                        <a:t>Әкімшілік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жаза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қолданылғаннан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кейін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бір</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жыл</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ішінде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қайталап</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жасалған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іс-әрекеттер</a:t>
                      </a:r>
                      <a:r>
                        <a:rPr lang="ru-RU" sz="1600" dirty="0" smtClean="0">
                          <a:latin typeface="Arial" panose="020B0604020202020204" pitchFamily="34" charset="0"/>
                          <a:cs typeface="Arial" panose="020B0604020202020204" pitchFamily="34" charset="0"/>
                        </a:rPr>
                        <a:t> – </a:t>
                      </a:r>
                      <a:r>
                        <a:rPr lang="ru-RU" sz="1600" dirty="0" err="1" smtClean="0">
                          <a:latin typeface="Arial" panose="020B0604020202020204" pitchFamily="34" charset="0"/>
                          <a:cs typeface="Arial" panose="020B0604020202020204" pitchFamily="34" charset="0"/>
                        </a:rPr>
                        <a:t>шағын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кәсіпкерлік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субъектілеріне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немесе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коммерциялық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емес</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ұйымдарға</a:t>
                      </a:r>
                      <a:r>
                        <a:rPr lang="ru-RU" sz="1600" dirty="0" smtClean="0">
                          <a:latin typeface="Arial" panose="020B0604020202020204" pitchFamily="34" charset="0"/>
                          <a:cs typeface="Arial" panose="020B0604020202020204" pitchFamily="34" charset="0"/>
                        </a:rPr>
                        <a:t> – </a:t>
                      </a:r>
                      <a:r>
                        <a:rPr lang="ru-RU" sz="1600" dirty="0" err="1" smtClean="0">
                          <a:latin typeface="Arial" panose="020B0604020202020204" pitchFamily="34" charset="0"/>
                          <a:cs typeface="Arial" panose="020B0604020202020204" pitchFamily="34" charset="0"/>
                        </a:rPr>
                        <a:t>жиырма</a:t>
                      </a:r>
                      <a:r>
                        <a:rPr lang="ru-RU" sz="1600" dirty="0" smtClean="0">
                          <a:latin typeface="Arial" panose="020B0604020202020204" pitchFamily="34" charset="0"/>
                          <a:cs typeface="Arial" panose="020B0604020202020204" pitchFamily="34" charset="0"/>
                        </a:rPr>
                        <a:t> бес, орта </a:t>
                      </a:r>
                      <a:r>
                        <a:rPr lang="ru-RU" sz="1600" dirty="0" err="1" smtClean="0">
                          <a:latin typeface="Arial" panose="020B0604020202020204" pitchFamily="34" charset="0"/>
                          <a:cs typeface="Arial" panose="020B0604020202020204" pitchFamily="34" charset="0"/>
                        </a:rPr>
                        <a:t>кәсіпкерлік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субъектілеріне</a:t>
                      </a:r>
                      <a:r>
                        <a:rPr lang="ru-RU" sz="1600" dirty="0" smtClean="0">
                          <a:latin typeface="Arial" panose="020B0604020202020204" pitchFamily="34" charset="0"/>
                          <a:cs typeface="Arial" panose="020B0604020202020204" pitchFamily="34" charset="0"/>
                        </a:rPr>
                        <a:t> – </a:t>
                      </a:r>
                      <a:r>
                        <a:rPr lang="ru-RU" sz="1600" dirty="0" err="1" smtClean="0">
                          <a:latin typeface="Arial" panose="020B0604020202020204" pitchFamily="34" charset="0"/>
                          <a:cs typeface="Arial" panose="020B0604020202020204" pitchFamily="34" charset="0"/>
                        </a:rPr>
                        <a:t>елу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ірі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кәсіпкерлік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субъектілеріне</a:t>
                      </a:r>
                      <a:r>
                        <a:rPr lang="ru-RU" sz="1600" dirty="0" smtClean="0">
                          <a:latin typeface="Arial" panose="020B0604020202020204" pitchFamily="34" charset="0"/>
                          <a:cs typeface="Arial" panose="020B0604020202020204" pitchFamily="34" charset="0"/>
                        </a:rPr>
                        <a:t> – </a:t>
                      </a:r>
                      <a:r>
                        <a:rPr lang="ru-RU" sz="1600" dirty="0" err="1" smtClean="0">
                          <a:latin typeface="Arial" panose="020B0604020202020204" pitchFamily="34" charset="0"/>
                          <a:cs typeface="Arial" panose="020B0604020202020204" pitchFamily="34" charset="0"/>
                        </a:rPr>
                        <a:t>жетпіс</a:t>
                      </a:r>
                      <a:r>
                        <a:rPr lang="ru-RU" sz="1600" dirty="0" smtClean="0">
                          <a:latin typeface="Arial" panose="020B0604020202020204" pitchFamily="34" charset="0"/>
                          <a:cs typeface="Arial" panose="020B0604020202020204" pitchFamily="34" charset="0"/>
                        </a:rPr>
                        <a:t> бес </a:t>
                      </a:r>
                      <a:r>
                        <a:rPr lang="ru-RU" sz="1600" dirty="0" err="1" smtClean="0">
                          <a:latin typeface="Arial" panose="020B0604020202020204" pitchFamily="34" charset="0"/>
                          <a:cs typeface="Arial" panose="020B0604020202020204" pitchFamily="34" charset="0"/>
                        </a:rPr>
                        <a:t>айлық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есептік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көрсеткіштің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мөлшерінде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айыппұл</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салуға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әкеп</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соғады</a:t>
                      </a:r>
                      <a:r>
                        <a:rPr lang="ru-RU" sz="1600" dirty="0" smtClean="0">
                          <a:latin typeface="Arial" panose="020B0604020202020204" pitchFamily="34" charset="0"/>
                          <a:cs typeface="Arial" panose="020B0604020202020204" pitchFamily="34" charset="0"/>
                        </a:rPr>
                        <a:t>.. </a:t>
                      </a:r>
                      <a:endParaRPr lang="x-none"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4247181590"/>
                  </a:ext>
                </a:extLst>
              </a:tr>
              <a:tr h="647380">
                <a:tc>
                  <a:txBody>
                    <a:bodyPr/>
                    <a:lstStyle/>
                    <a:p>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төлеушінің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алу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құжаттарының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болмауы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бухгалтерлік</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құжаттардың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және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немесе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нысандарының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салықтық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есепке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алу</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саясатының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салынатын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объектілерді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және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немесе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салуға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байланысты</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объектілерді</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анықтауға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сондай</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ақ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салық</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міндеттемесін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есептеуге</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негіз</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болатын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басқа</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құжаттардың</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жоқтығын</a:t>
                      </a:r>
                      <a:r>
                        <a:rPr lang="ru-RU" sz="1600" dirty="0" smtClean="0">
                          <a:latin typeface="Arial" panose="020B0604020202020204" pitchFamily="34" charset="0"/>
                          <a:cs typeface="Arial" panose="020B0604020202020204" pitchFamily="34" charset="0"/>
                        </a:rPr>
                        <a:t> </a:t>
                      </a:r>
                      <a:r>
                        <a:rPr lang="ru-RU" sz="1600" dirty="0" err="1" smtClean="0">
                          <a:latin typeface="Arial" panose="020B0604020202020204" pitchFamily="34" charset="0"/>
                          <a:cs typeface="Arial" panose="020B0604020202020204" pitchFamily="34" charset="0"/>
                        </a:rPr>
                        <a:t>білдіреді</a:t>
                      </a:r>
                      <a:r>
                        <a:rPr lang="ru-RU" sz="1600" dirty="0" smtClean="0">
                          <a:latin typeface="Arial" panose="020B0604020202020204" pitchFamily="34" charset="0"/>
                          <a:cs typeface="Arial" panose="020B0604020202020204" pitchFamily="34" charset="0"/>
                        </a:rPr>
                        <a:t>. </a:t>
                      </a:r>
                      <a:endParaRPr lang="x-none" sz="1600"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912330708"/>
                  </a:ext>
                </a:extLst>
              </a:tr>
            </a:tbl>
          </a:graphicData>
        </a:graphic>
      </p:graphicFrame>
    </p:spTree>
    <p:extLst>
      <p:ext uri="{BB962C8B-B14F-4D97-AF65-F5344CB8AC3E}">
        <p14:creationId xmlns:p14="http://schemas.microsoft.com/office/powerpoint/2010/main" val="3490934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312283319"/>
              </p:ext>
            </p:extLst>
          </p:nvPr>
        </p:nvGraphicFramePr>
        <p:xfrm>
          <a:off x="0" y="1196788"/>
          <a:ext cx="12191999"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Заголовок 1"/>
          <p:cNvSpPr>
            <a:spLocks noGrp="1"/>
          </p:cNvSpPr>
          <p:nvPr>
            <p:ph type="title"/>
          </p:nvPr>
        </p:nvSpPr>
        <p:spPr>
          <a:xfrm>
            <a:off x="838200" y="365126"/>
            <a:ext cx="10515600" cy="710640"/>
          </a:xfrm>
        </p:spPr>
        <p:txBody>
          <a:bodyPr>
            <a:normAutofit/>
          </a:bodyPr>
          <a:lstStyle/>
          <a:p>
            <a:r>
              <a:rPr lang="ru-RU" sz="3200" dirty="0" err="1">
                <a:solidFill>
                  <a:schemeClr val="tx1"/>
                </a:solidFill>
                <a:latin typeface="Times New Roman" panose="02020603050405020304" pitchFamily="18" charset="0"/>
                <a:cs typeface="Times New Roman" panose="02020603050405020304" pitchFamily="18" charset="0"/>
              </a:rPr>
              <a:t>Салықтық</a:t>
            </a:r>
            <a:r>
              <a:rPr lang="ru-RU" sz="3200" dirty="0">
                <a:solidFill>
                  <a:schemeClr val="tx1"/>
                </a:solidFill>
                <a:latin typeface="Times New Roman" panose="02020603050405020304" pitchFamily="18" charset="0"/>
                <a:cs typeface="Times New Roman" panose="02020603050405020304" pitchFamily="18" charset="0"/>
              </a:rPr>
              <a:t> </a:t>
            </a:r>
            <a:r>
              <a:rPr lang="ru-RU" sz="3200" dirty="0" err="1">
                <a:solidFill>
                  <a:schemeClr val="tx1"/>
                </a:solidFill>
                <a:latin typeface="Times New Roman" panose="02020603050405020304" pitchFamily="18" charset="0"/>
                <a:cs typeface="Times New Roman" panose="02020603050405020304" pitchFamily="18" charset="0"/>
              </a:rPr>
              <a:t>есеп</a:t>
            </a:r>
            <a:r>
              <a:rPr lang="ru-RU" sz="3200" dirty="0">
                <a:solidFill>
                  <a:schemeClr val="tx1"/>
                </a:solidFill>
                <a:latin typeface="Times New Roman" panose="02020603050405020304" pitchFamily="18" charset="0"/>
                <a:cs typeface="Times New Roman" panose="02020603050405020304" pitchFamily="18" charset="0"/>
              </a:rPr>
              <a:t> </a:t>
            </a:r>
            <a:r>
              <a:rPr lang="ru-RU" sz="3200" dirty="0" err="1">
                <a:solidFill>
                  <a:schemeClr val="tx1"/>
                </a:solidFill>
                <a:latin typeface="Times New Roman" panose="02020603050405020304" pitchFamily="18" charset="0"/>
                <a:cs typeface="Times New Roman" panose="02020603050405020304" pitchFamily="18" charset="0"/>
              </a:rPr>
              <a:t>саясатының</a:t>
            </a:r>
            <a:r>
              <a:rPr lang="ru-RU" sz="3200" dirty="0">
                <a:solidFill>
                  <a:schemeClr val="tx1"/>
                </a:solidFill>
                <a:latin typeface="Times New Roman" panose="02020603050405020304" pitchFamily="18" charset="0"/>
                <a:cs typeface="Times New Roman" panose="02020603050405020304" pitchFamily="18" charset="0"/>
              </a:rPr>
              <a:t> </a:t>
            </a:r>
            <a:r>
              <a:rPr lang="ru-RU" sz="3200" dirty="0" err="1">
                <a:solidFill>
                  <a:schemeClr val="tx1"/>
                </a:solidFill>
                <a:latin typeface="Times New Roman" panose="02020603050405020304" pitchFamily="18" charset="0"/>
                <a:cs typeface="Times New Roman" panose="02020603050405020304" pitchFamily="18" charset="0"/>
              </a:rPr>
              <a:t>әсері</a:t>
            </a:r>
            <a:endParaRPr lang="ru-RU"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8978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2757" y="1967948"/>
            <a:ext cx="9877777" cy="4158215"/>
          </a:xfrm>
        </p:spPr>
        <p:txBody>
          <a:bodyPr>
            <a:normAutofit fontScale="92500" lnSpcReduction="20000"/>
          </a:bodyPr>
          <a:lstStyle/>
          <a:p>
            <a:pPr marL="0" indent="0">
              <a:buNone/>
            </a:pPr>
            <a:endParaRPr lang="ru-RU" dirty="0"/>
          </a:p>
          <a:p>
            <a:r>
              <a:rPr lang="kk-KZ" b="1" dirty="0"/>
              <a:t>190-бап. Салықтық есепке алу және есепке алу </a:t>
            </a:r>
            <a:r>
              <a:rPr lang="kk-KZ" b="1" dirty="0" smtClean="0"/>
              <a:t>құжаттамасы</a:t>
            </a:r>
            <a:endParaRPr lang="ru-RU" dirty="0"/>
          </a:p>
          <a:p>
            <a:r>
              <a:rPr lang="kk-KZ" dirty="0"/>
              <a:t>1. Салық салу объектілері және (немесе) салық салуға байланысты объектілер туралы ақпаратты қорыту және жүйелеу, сондай-ақ салықтар мен бюджетке төленетін төлемдерді есептеу және салықтық есептілікті жасау мақсатында салық төлеушінің (салық агентінің) осы Кодекстің талаптарына сәйкес есепке алу құжаттамасын жүргізу процесі салықтық есепке алу болып табылады.</a:t>
            </a:r>
            <a:endParaRPr lang="ru-RU" dirty="0"/>
          </a:p>
          <a:p>
            <a:r>
              <a:rPr lang="kk-KZ" dirty="0"/>
              <a:t>Бірлескен қызмет туралы шартқа қатысушылардың уәкілетті өкілі жай серiктестiк нысанында осындай қызмет бойынша тұтастай және бірлескен қызмет туралы шартқа әрбір қатысушының қатысу үлесі бойынша да жүзеге асыратын салықтық есепке алу жиынтық салықтық есепке алу болып табылады.</a:t>
            </a:r>
            <a:endParaRPr lang="ru-RU" dirty="0"/>
          </a:p>
          <a:p>
            <a:endParaRPr lang="ru-RU" dirty="0"/>
          </a:p>
        </p:txBody>
      </p:sp>
      <p:sp>
        <p:nvSpPr>
          <p:cNvPr id="2" name="Заголовок 1"/>
          <p:cNvSpPr>
            <a:spLocks noGrp="1"/>
          </p:cNvSpPr>
          <p:nvPr>
            <p:ph type="title"/>
          </p:nvPr>
        </p:nvSpPr>
        <p:spPr/>
        <p:txBody>
          <a:bodyPr>
            <a:normAutofit/>
          </a:bodyPr>
          <a:lstStyle/>
          <a:p>
            <a:pPr algn="ctr"/>
            <a:r>
              <a:rPr lang="kk-KZ" dirty="0" smtClean="0"/>
              <a:t>САЛЫҚТЫҚ </a:t>
            </a:r>
            <a:r>
              <a:rPr lang="kk-KZ" dirty="0"/>
              <a:t>ЕСЕПКЕ </a:t>
            </a:r>
            <a:r>
              <a:rPr lang="kk-KZ" dirty="0" smtClean="0"/>
              <a:t>АЛУ</a:t>
            </a:r>
            <a:endParaRPr lang="ru-RU" dirty="0"/>
          </a:p>
        </p:txBody>
      </p:sp>
    </p:spTree>
    <p:extLst>
      <p:ext uri="{BB962C8B-B14F-4D97-AF65-F5344CB8AC3E}">
        <p14:creationId xmlns:p14="http://schemas.microsoft.com/office/powerpoint/2010/main" val="3628543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2757" y="1679713"/>
            <a:ext cx="9877777" cy="4446450"/>
          </a:xfrm>
        </p:spPr>
        <p:txBody>
          <a:bodyPr>
            <a:normAutofit fontScale="25000" lnSpcReduction="20000"/>
          </a:bodyPr>
          <a:lstStyle/>
          <a:p>
            <a:r>
              <a:rPr lang="kk-KZ" sz="6400" dirty="0" smtClean="0">
                <a:solidFill>
                  <a:schemeClr val="tx1"/>
                </a:solidFill>
                <a:latin typeface="Times New Roman" panose="02020603050405020304" pitchFamily="18" charset="0"/>
                <a:cs typeface="Times New Roman" panose="02020603050405020304" pitchFamily="18" charset="0"/>
              </a:rPr>
              <a:t>1</a:t>
            </a:r>
            <a:r>
              <a:rPr lang="kk-KZ" sz="6400" dirty="0">
                <a:solidFill>
                  <a:schemeClr val="tx1"/>
                </a:solidFill>
                <a:latin typeface="Times New Roman" panose="02020603050405020304" pitchFamily="18" charset="0"/>
                <a:cs typeface="Times New Roman" panose="02020603050405020304" pitchFamily="18" charset="0"/>
              </a:rPr>
              <a:t>) «Бухгалтерлік есеп  пен қаржылық есептілік туралы» Қазақстан Республикасының Заңына сәйкес оны жүргізу жөніндегі міндет жүктелген тұлғалар үшін – бухгалтерлік құжаттаманы;  </a:t>
            </a:r>
            <a:endParaRPr lang="ru-RU" sz="6400" dirty="0">
              <a:solidFill>
                <a:schemeClr val="tx1"/>
              </a:solidFill>
              <a:latin typeface="Times New Roman" panose="02020603050405020304" pitchFamily="18" charset="0"/>
              <a:cs typeface="Times New Roman" panose="02020603050405020304" pitchFamily="18" charset="0"/>
            </a:endParaRPr>
          </a:p>
          <a:p>
            <a:r>
              <a:rPr lang="kk-KZ" sz="6400" dirty="0">
                <a:solidFill>
                  <a:schemeClr val="tx1"/>
                </a:solidFill>
                <a:latin typeface="Times New Roman" panose="02020603050405020304" pitchFamily="18" charset="0"/>
                <a:cs typeface="Times New Roman" panose="02020603050405020304" pitchFamily="18" charset="0"/>
              </a:rPr>
              <a:t>2) осы файлдарды ерікті түрде ұсынатын тұлғалар </a:t>
            </a:r>
            <a:br>
              <a:rPr lang="kk-KZ" sz="6400" dirty="0">
                <a:solidFill>
                  <a:schemeClr val="tx1"/>
                </a:solidFill>
                <a:latin typeface="Times New Roman" panose="02020603050405020304" pitchFamily="18" charset="0"/>
                <a:cs typeface="Times New Roman" panose="02020603050405020304" pitchFamily="18" charset="0"/>
              </a:rPr>
            </a:br>
            <a:r>
              <a:rPr lang="kk-KZ" sz="6400" dirty="0">
                <a:solidFill>
                  <a:schemeClr val="tx1"/>
                </a:solidFill>
                <a:latin typeface="Times New Roman" panose="02020603050405020304" pitchFamily="18" charset="0"/>
                <a:cs typeface="Times New Roman" panose="02020603050405020304" pitchFamily="18" charset="0"/>
              </a:rPr>
              <a:t>үшін – тексерудің стандартты файлы; </a:t>
            </a:r>
            <a:endParaRPr lang="ru-RU" sz="6400" dirty="0">
              <a:solidFill>
                <a:schemeClr val="tx1"/>
              </a:solidFill>
              <a:latin typeface="Times New Roman" panose="02020603050405020304" pitchFamily="18" charset="0"/>
              <a:cs typeface="Times New Roman" panose="02020603050405020304" pitchFamily="18" charset="0"/>
            </a:endParaRPr>
          </a:p>
          <a:p>
            <a:r>
              <a:rPr lang="kk-KZ" sz="6400" dirty="0">
                <a:solidFill>
                  <a:schemeClr val="tx1"/>
                </a:solidFill>
                <a:latin typeface="Times New Roman" panose="02020603050405020304" pitchFamily="18" charset="0"/>
                <a:cs typeface="Times New Roman" panose="02020603050405020304" pitchFamily="18" charset="0"/>
              </a:rPr>
              <a:t>3) осы баптың 4-тармағында аталған тұлғалар үшін – бастапқы есепке алу құжаттарын;</a:t>
            </a:r>
            <a:endParaRPr lang="ru-RU" sz="6400" dirty="0">
              <a:solidFill>
                <a:schemeClr val="tx1"/>
              </a:solidFill>
              <a:latin typeface="Times New Roman" panose="02020603050405020304" pitchFamily="18" charset="0"/>
              <a:cs typeface="Times New Roman" panose="02020603050405020304" pitchFamily="18" charset="0"/>
            </a:endParaRPr>
          </a:p>
          <a:p>
            <a:r>
              <a:rPr lang="kk-KZ" sz="6400" dirty="0">
                <a:solidFill>
                  <a:schemeClr val="tx1"/>
                </a:solidFill>
                <a:latin typeface="Times New Roman" panose="02020603050405020304" pitchFamily="18" charset="0"/>
                <a:cs typeface="Times New Roman" panose="02020603050405020304" pitchFamily="18" charset="0"/>
              </a:rPr>
              <a:t>4) салық нысандарын;</a:t>
            </a:r>
            <a:endParaRPr lang="ru-RU" sz="6400" dirty="0">
              <a:solidFill>
                <a:schemeClr val="tx1"/>
              </a:solidFill>
              <a:latin typeface="Times New Roman" panose="02020603050405020304" pitchFamily="18" charset="0"/>
              <a:cs typeface="Times New Roman" panose="02020603050405020304" pitchFamily="18" charset="0"/>
            </a:endParaRPr>
          </a:p>
          <a:p>
            <a:r>
              <a:rPr lang="kk-KZ" sz="6400" dirty="0">
                <a:solidFill>
                  <a:schemeClr val="tx1"/>
                </a:solidFill>
                <a:latin typeface="Times New Roman" panose="02020603050405020304" pitchFamily="18" charset="0"/>
                <a:cs typeface="Times New Roman" panose="02020603050405020304" pitchFamily="18" charset="0"/>
              </a:rPr>
              <a:t>5) салықтық есепке алу саясатын;</a:t>
            </a:r>
            <a:endParaRPr lang="ru-RU" sz="6400" dirty="0">
              <a:solidFill>
                <a:schemeClr val="tx1"/>
              </a:solidFill>
              <a:latin typeface="Times New Roman" panose="02020603050405020304" pitchFamily="18" charset="0"/>
              <a:cs typeface="Times New Roman" panose="02020603050405020304" pitchFamily="18" charset="0"/>
            </a:endParaRPr>
          </a:p>
          <a:p>
            <a:r>
              <a:rPr lang="kk-KZ" sz="6400" dirty="0">
                <a:solidFill>
                  <a:schemeClr val="tx1"/>
                </a:solidFill>
                <a:latin typeface="Times New Roman" panose="02020603050405020304" pitchFamily="18" charset="0"/>
                <a:cs typeface="Times New Roman" panose="02020603050405020304" pitchFamily="18" charset="0"/>
              </a:rPr>
              <a:t>6) салық салу объектілерін және (немесе) салық салуға байланысты объектілерді айқындау үшін, сондай-ақ салықтық міндеттемені есептеу үшін негіз болып табылатын өзге де құжаттарды қамтиды.</a:t>
            </a:r>
            <a:endParaRPr lang="ru-RU" sz="6400" dirty="0">
              <a:solidFill>
                <a:schemeClr val="tx1"/>
              </a:solidFill>
              <a:latin typeface="Times New Roman" panose="02020603050405020304" pitchFamily="18" charset="0"/>
              <a:cs typeface="Times New Roman" panose="02020603050405020304" pitchFamily="18" charset="0"/>
            </a:endParaRPr>
          </a:p>
          <a:p>
            <a:r>
              <a:rPr lang="kk-KZ" sz="6400" dirty="0">
                <a:solidFill>
                  <a:schemeClr val="tx1"/>
                </a:solidFill>
                <a:latin typeface="Times New Roman" panose="02020603050405020304" pitchFamily="18" charset="0"/>
                <a:cs typeface="Times New Roman" panose="02020603050405020304" pitchFamily="18" charset="0"/>
              </a:rPr>
              <a:t>3. Егер осы баптың 4-тармағында өзгеше белгіленбесе, салықтық есепке алу бухгалтерлік есепке алу деректеріне негізделеді. Бухгалтерлік құжаттаманы жүргізу тәртібі Қазақстан Республикасының бухгалтерлік есепке алу және қаржылық есептілік туралы заңнамасымен белгіленеді.</a:t>
            </a:r>
            <a:endParaRPr lang="ru-RU" sz="6400" dirty="0">
              <a:solidFill>
                <a:schemeClr val="tx1"/>
              </a:solidFill>
              <a:latin typeface="Times New Roman" panose="02020603050405020304" pitchFamily="18" charset="0"/>
              <a:cs typeface="Times New Roman" panose="02020603050405020304" pitchFamily="18" charset="0"/>
            </a:endParaRPr>
          </a:p>
          <a:p>
            <a:r>
              <a:rPr lang="kk-KZ" sz="6400" dirty="0">
                <a:solidFill>
                  <a:schemeClr val="tx1"/>
                </a:solidFill>
                <a:latin typeface="Times New Roman" panose="02020603050405020304" pitchFamily="18" charset="0"/>
                <a:cs typeface="Times New Roman" panose="02020603050405020304" pitchFamily="18" charset="0"/>
              </a:rPr>
              <a:t>4. «Бухгалтерлік есеп  пен қаржылық есептілік туралы» Қазақстан Республикасының Заңына сәйкес бухгалтерлік есепке алуды жүргізу және қаржылық есептілікті жасау жөніндегі міндет жүктелмеген тұлғалар осы тарауға, осы Кодекстің 24-тарауына және уәкілетті орган бекіткен қағидаларға сәйкес салықтық есепке алуды ұйымдастырады және жүргізеді.</a:t>
            </a:r>
            <a:endParaRPr lang="ru-RU" sz="6400" dirty="0">
              <a:solidFill>
                <a:schemeClr val="tx1"/>
              </a:solidFill>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r>
              <a:rPr lang="kk-KZ" b="1" dirty="0">
                <a:solidFill>
                  <a:schemeClr val="tx1"/>
                </a:solidFill>
                <a:latin typeface="Times New Roman" panose="02020603050405020304" pitchFamily="18" charset="0"/>
                <a:cs typeface="Times New Roman" panose="02020603050405020304" pitchFamily="18" charset="0"/>
              </a:rPr>
              <a:t>Есепке алу құжаттамасы</a:t>
            </a:r>
            <a:r>
              <a:rPr lang="kk-KZ" b="1" dirty="0" smtClean="0">
                <a:solidFill>
                  <a:schemeClr val="tx1"/>
                </a:solidFill>
                <a:latin typeface="Times New Roman" panose="02020603050405020304" pitchFamily="18" charset="0"/>
                <a:cs typeface="Times New Roman" panose="02020603050405020304" pitchFamily="18" charset="0"/>
              </a:rPr>
              <a:t>:</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183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r>
              <a:rPr lang="kk-KZ" dirty="0" smtClean="0">
                <a:latin typeface="Times New Roman" panose="02020603050405020304" pitchFamily="18" charset="0"/>
                <a:cs typeface="Times New Roman" panose="02020603050405020304" pitchFamily="18" charset="0"/>
              </a:rPr>
              <a:t>1</a:t>
            </a:r>
            <a:r>
              <a:rPr lang="kk-KZ" dirty="0">
                <a:latin typeface="Times New Roman" panose="02020603050405020304" pitchFamily="18" charset="0"/>
                <a:cs typeface="Times New Roman" panose="02020603050405020304" pitchFamily="18" charset="0"/>
              </a:rPr>
              <a:t>) салықтық кезең ішінде салық төлеуші (салық агенті) жүзеге асырған операцияларды салық салу мақсатында есепке алу тәртібі туралы толық және анық ақпараттың қалыптастырылуын;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2) салықтық есептілік нысандарының әрбір жолының таратып жазылуын;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3) салықтық есептіліктің анық жасалуын;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4) салықтық бақылау үшін салық органдарына ақпарат беруді қамтамасыз ету үшін салықтық тіркелімдер түрінде ақпаратты қорыту мен жүйелеу нысандарын айқындайды.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6. Салықтық есепке алуды жүргізу тәртібі салық төлеуші (салық агенті) осы Кодекстің талаптарын ескере отырып өзі дербес бекіткен құжат – салықтық есепке алу саясатымен белгіленеді</a:t>
            </a:r>
            <a:r>
              <a:rPr lang="kk-KZ" dirty="0" smtClean="0">
                <a:latin typeface="Times New Roman" panose="02020603050405020304" pitchFamily="18" charset="0"/>
                <a:cs typeface="Times New Roman" panose="02020603050405020304" pitchFamily="18" charset="0"/>
              </a:rPr>
              <a:t>.</a:t>
            </a:r>
          </a:p>
          <a:p>
            <a:r>
              <a:rPr lang="kk-KZ" dirty="0">
                <a:latin typeface="Times New Roman" panose="02020603050405020304" pitchFamily="18" charset="0"/>
                <a:cs typeface="Times New Roman" panose="02020603050405020304" pitchFamily="18" charset="0"/>
              </a:rPr>
              <a:t>7. Патент немесе оңайлатылған декларация негізінде арнаулы салық режимін қолданатын дара кәсіпкерлер уәкілетті орган белгілеген нысан бойынша салықтық есепке алу саясатын бекітеді. </a:t>
            </a:r>
            <a:endParaRPr lang="ru-RU" dirty="0">
              <a:latin typeface="Times New Roman" panose="02020603050405020304" pitchFamily="18" charset="0"/>
              <a:cs typeface="Times New Roman" panose="02020603050405020304" pitchFamily="18" charset="0"/>
            </a:endParaRPr>
          </a:p>
          <a:p>
            <a:endParaRPr lang="ru-RU" dirty="0"/>
          </a:p>
          <a:p>
            <a:endParaRPr lang="ru-RU" dirty="0"/>
          </a:p>
        </p:txBody>
      </p:sp>
      <p:sp>
        <p:nvSpPr>
          <p:cNvPr id="2" name="Заголовок 1"/>
          <p:cNvSpPr>
            <a:spLocks noGrp="1"/>
          </p:cNvSpPr>
          <p:nvPr>
            <p:ph type="title"/>
          </p:nvPr>
        </p:nvSpPr>
        <p:spPr>
          <a:xfrm>
            <a:off x="609600" y="636104"/>
            <a:ext cx="9652000" cy="826936"/>
          </a:xfrm>
        </p:spPr>
        <p:txBody>
          <a:bodyPr>
            <a:normAutofit fontScale="90000"/>
          </a:bodyPr>
          <a:lstStyle/>
          <a:p>
            <a:r>
              <a:rPr lang="kk-KZ" sz="2200" dirty="0" smtClean="0"/>
              <a:t/>
            </a:r>
            <a:br>
              <a:rPr lang="kk-KZ" sz="2200" dirty="0" smtClean="0"/>
            </a:br>
            <a:r>
              <a:rPr lang="kk-KZ" sz="2200" dirty="0"/>
              <a:t/>
            </a:r>
            <a:br>
              <a:rPr lang="kk-KZ" sz="2200" dirty="0"/>
            </a:br>
            <a:r>
              <a:rPr lang="kk-KZ" sz="2200" dirty="0" smtClean="0"/>
              <a:t/>
            </a:r>
            <a:br>
              <a:rPr lang="kk-KZ" sz="2200" dirty="0" smtClean="0"/>
            </a:br>
            <a:r>
              <a:rPr lang="ru-RU" sz="2200" dirty="0">
                <a:solidFill>
                  <a:schemeClr val="tx1"/>
                </a:solidFill>
                <a:latin typeface="Times New Roman" panose="02020603050405020304" pitchFamily="18" charset="0"/>
                <a:cs typeface="Times New Roman" panose="02020603050405020304" pitchFamily="18" charset="0"/>
              </a:rPr>
              <a:t/>
            </a:r>
            <a:br>
              <a:rPr lang="ru-RU" sz="2200" dirty="0">
                <a:solidFill>
                  <a:schemeClr val="tx1"/>
                </a:solidFill>
                <a:latin typeface="Times New Roman" panose="02020603050405020304" pitchFamily="18" charset="0"/>
                <a:cs typeface="Times New Roman" panose="02020603050405020304" pitchFamily="18" charset="0"/>
              </a:rPr>
            </a:br>
            <a:r>
              <a:rPr lang="kk-KZ" sz="2200" b="1" dirty="0">
                <a:solidFill>
                  <a:schemeClr val="tx1"/>
                </a:solidFill>
                <a:latin typeface="Times New Roman" panose="02020603050405020304" pitchFamily="18" charset="0"/>
                <a:cs typeface="Times New Roman" panose="02020603050405020304" pitchFamily="18" charset="0"/>
              </a:rPr>
              <a:t>Салық төлеуші (салық агенті) өзі дербес және (немесе) жиынтық салықтық есепке алуды жүргізуге жауапты, бірлескен қызмет туралы шартқа қатысушылардың уәкілетті өкілі арқылы салықтық есепке алуды ұйымдастырады және мыналарды:</a:t>
            </a:r>
            <a:endParaRPr lang="ru-RU" sz="2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8397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2757" y="1759226"/>
            <a:ext cx="9877777" cy="4366937"/>
          </a:xfrm>
        </p:spPr>
        <p:txBody>
          <a:bodyPr>
            <a:normAutofit fontScale="25000" lnSpcReduction="20000"/>
          </a:bodyPr>
          <a:lstStyle/>
          <a:p>
            <a:r>
              <a:rPr lang="kk-KZ" sz="6400" dirty="0" smtClean="0">
                <a:latin typeface="Times New Roman" panose="02020603050405020304" pitchFamily="18" charset="0"/>
                <a:cs typeface="Times New Roman" panose="02020603050405020304" pitchFamily="18" charset="0"/>
              </a:rPr>
              <a:t>1</a:t>
            </a:r>
            <a:r>
              <a:rPr lang="kk-KZ" sz="6400" dirty="0">
                <a:latin typeface="Times New Roman" panose="02020603050405020304" pitchFamily="18" charset="0"/>
                <a:cs typeface="Times New Roman" panose="02020603050405020304" pitchFamily="18" charset="0"/>
              </a:rPr>
              <a:t>) салық төлеуші (салық агенті) өзі дербес әзірлеген салықтық тіркелімдердің нысандары мен жасалу тәртібі;</a:t>
            </a:r>
            <a:endParaRPr lang="ru-RU" sz="6400" dirty="0">
              <a:latin typeface="Times New Roman" panose="02020603050405020304" pitchFamily="18" charset="0"/>
              <a:cs typeface="Times New Roman" panose="02020603050405020304" pitchFamily="18" charset="0"/>
            </a:endParaRPr>
          </a:p>
          <a:p>
            <a:r>
              <a:rPr lang="kk-KZ" sz="6400" dirty="0">
                <a:latin typeface="Times New Roman" panose="02020603050405020304" pitchFamily="18" charset="0"/>
                <a:cs typeface="Times New Roman" panose="02020603050405020304" pitchFamily="18" charset="0"/>
              </a:rPr>
              <a:t>2) салықтық есепке алу саясатының сақталуына жауапты адамдардың лауазымдарының атауы;</a:t>
            </a:r>
            <a:endParaRPr lang="ru-RU" sz="6400" dirty="0">
              <a:latin typeface="Times New Roman" panose="02020603050405020304" pitchFamily="18" charset="0"/>
              <a:cs typeface="Times New Roman" panose="02020603050405020304" pitchFamily="18" charset="0"/>
            </a:endParaRPr>
          </a:p>
          <a:p>
            <a:r>
              <a:rPr lang="kk-KZ" sz="6400" dirty="0">
                <a:latin typeface="Times New Roman" panose="02020603050405020304" pitchFamily="18" charset="0"/>
                <a:cs typeface="Times New Roman" panose="02020603050405020304" pitchFamily="18" charset="0"/>
              </a:rPr>
              <a:t>3) осындай есепке алуды жүргізу жөніндегі міндет осы Кодексте көзделген жағдайларда, бөлек салықтық есепке алуды жүргізу тәртібі;</a:t>
            </a:r>
            <a:endParaRPr lang="ru-RU" sz="6400" dirty="0">
              <a:latin typeface="Times New Roman" panose="02020603050405020304" pitchFamily="18" charset="0"/>
              <a:cs typeface="Times New Roman" panose="02020603050405020304" pitchFamily="18" charset="0"/>
            </a:endParaRPr>
          </a:p>
          <a:p>
            <a:r>
              <a:rPr lang="kk-KZ" sz="6400" dirty="0">
                <a:latin typeface="Times New Roman" panose="02020603050405020304" pitchFamily="18" charset="0"/>
                <a:cs typeface="Times New Roman" panose="02020603050405020304" pitchFamily="18" charset="0"/>
              </a:rPr>
              <a:t>4) жер қойнауын пайдалану жөніндегі операциялар жүзеге асырылған жағдайда, бөлек салықтық есепке алуды жүргізу тәртібі;</a:t>
            </a:r>
            <a:endParaRPr lang="ru-RU" sz="6400" dirty="0">
              <a:latin typeface="Times New Roman" panose="02020603050405020304" pitchFamily="18" charset="0"/>
              <a:cs typeface="Times New Roman" panose="02020603050405020304" pitchFamily="18" charset="0"/>
            </a:endParaRPr>
          </a:p>
          <a:p>
            <a:r>
              <a:rPr lang="kk-KZ" sz="6400" dirty="0">
                <a:latin typeface="Times New Roman" panose="02020603050405020304" pitchFamily="18" charset="0"/>
                <a:cs typeface="Times New Roman" panose="02020603050405020304" pitchFamily="18" charset="0"/>
              </a:rPr>
              <a:t>5) корпоративтік табыс салығын есептеу мақсатында шығыстарды шегерімдерге жатқызудың, сондай-ақ қосылған құн салығын есепке жатқызудың салық төлеуші таңдаған әдістері;</a:t>
            </a:r>
            <a:endParaRPr lang="ru-RU" sz="6400" dirty="0">
              <a:latin typeface="Times New Roman" panose="02020603050405020304" pitchFamily="18" charset="0"/>
              <a:cs typeface="Times New Roman" panose="02020603050405020304" pitchFamily="18" charset="0"/>
            </a:endParaRPr>
          </a:p>
          <a:p>
            <a:r>
              <a:rPr lang="kk-KZ" sz="6400" dirty="0">
                <a:latin typeface="Times New Roman" panose="02020603050405020304" pitchFamily="18" charset="0"/>
                <a:cs typeface="Times New Roman" panose="02020603050405020304" pitchFamily="18" charset="0"/>
              </a:rPr>
              <a:t>6) хеджирленетiн операцияларды жүзеге асырған жағдайда хеджирленетін тәуекелдерді айқындау саясаты, хеджирленетін құжаттар және оларға қатысты пайдаланылатын хеджирлеу құралдары, хеджирлеу тиімділігінің дәрежесін бағалау әдістемесі</a:t>
            </a:r>
            <a:r>
              <a:rPr lang="kk-KZ" sz="6400" dirty="0" smtClean="0">
                <a:latin typeface="Times New Roman" panose="02020603050405020304" pitchFamily="18" charset="0"/>
                <a:cs typeface="Times New Roman" panose="02020603050405020304" pitchFamily="18" charset="0"/>
              </a:rPr>
              <a:t>; </a:t>
            </a:r>
            <a:r>
              <a:rPr lang="ru-RU" sz="6400" dirty="0" smtClean="0">
                <a:latin typeface="Times New Roman" panose="02020603050405020304" pitchFamily="18" charset="0"/>
                <a:cs typeface="Times New Roman" panose="02020603050405020304" pitchFamily="18" charset="0"/>
              </a:rPr>
              <a:t>(</a:t>
            </a:r>
            <a:r>
              <a:rPr lang="ru-RU" sz="4800" b="1" dirty="0" err="1" smtClean="0">
                <a:solidFill>
                  <a:srgbClr val="FF0000"/>
                </a:solidFill>
                <a:latin typeface="Times New Roman" panose="02020603050405020304" pitchFamily="18" charset="0"/>
                <a:cs typeface="Times New Roman" panose="02020603050405020304" pitchFamily="18" charset="0"/>
              </a:rPr>
              <a:t>Хеджерлеу</a:t>
            </a:r>
            <a:r>
              <a:rPr lang="ru-RU" sz="4800" b="1" baseline="30000" dirty="0" smtClean="0">
                <a:solidFill>
                  <a:srgbClr val="FF0000"/>
                </a:solidFill>
                <a:latin typeface="Times New Roman" panose="02020603050405020304" pitchFamily="18" charset="0"/>
                <a:cs typeface="Times New Roman" panose="02020603050405020304" pitchFamily="18" charset="0"/>
              </a:rPr>
              <a:t>[</a:t>
            </a:r>
            <a:r>
              <a:rPr lang="ru-RU" sz="4800" b="1" dirty="0" smtClean="0">
                <a:solidFill>
                  <a:srgbClr val="FF0000"/>
                </a:solidFill>
                <a:latin typeface="Times New Roman" panose="02020603050405020304" pitchFamily="18" charset="0"/>
                <a:cs typeface="Times New Roman" panose="02020603050405020304" pitchFamily="18" charset="0"/>
              </a:rPr>
              <a:t> - </a:t>
            </a:r>
            <a:r>
              <a:rPr lang="ru-RU" sz="4800" b="1" dirty="0" err="1">
                <a:solidFill>
                  <a:srgbClr val="FF0000"/>
                </a:solidFill>
                <a:latin typeface="Times New Roman" panose="02020603050405020304" pitchFamily="18" charset="0"/>
                <a:cs typeface="Times New Roman" panose="02020603050405020304" pitchFamily="18" charset="0"/>
              </a:rPr>
              <a:t>сатушы</a:t>
            </a:r>
            <a:r>
              <a:rPr lang="ru-RU" sz="4800" b="1" dirty="0">
                <a:solidFill>
                  <a:srgbClr val="FF0000"/>
                </a:solidFill>
                <a:latin typeface="Times New Roman" panose="02020603050405020304" pitchFamily="18" charset="0"/>
                <a:cs typeface="Times New Roman" panose="02020603050405020304" pitchFamily="18" charset="0"/>
              </a:rPr>
              <a:t> мен </a:t>
            </a:r>
            <a:r>
              <a:rPr lang="ru-RU" sz="4800" b="1" dirty="0" err="1">
                <a:solidFill>
                  <a:srgbClr val="FF0000"/>
                </a:solidFill>
                <a:latin typeface="Times New Roman" panose="02020603050405020304" pitchFamily="18" charset="0"/>
                <a:cs typeface="Times New Roman" panose="02020603050405020304" pitchFamily="18" charset="0"/>
              </a:rPr>
              <a:t>сатып</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rPr>
              <a:t>алушыны</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rPr>
              <a:t>болашақта</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hlinkClick r:id="rId2" tooltip="Баға"/>
              </a:rPr>
              <a:t>баға</a:t>
            </a:r>
            <a:r>
              <a:rPr lang="ru-RU" sz="4800" b="1" dirty="0">
                <a:solidFill>
                  <a:srgbClr val="FF0000"/>
                </a:solidFill>
                <a:latin typeface="Times New Roman" panose="02020603050405020304" pitchFamily="18" charset="0"/>
                <a:cs typeface="Times New Roman" panose="02020603050405020304" pitchFamily="18" charset="0"/>
              </a:rPr>
              <a:t> мен </a:t>
            </a:r>
            <a:r>
              <a:rPr lang="ru-RU" sz="4800" b="1" dirty="0" err="1">
                <a:solidFill>
                  <a:srgbClr val="FF0000"/>
                </a:solidFill>
                <a:latin typeface="Times New Roman" panose="02020603050405020304" pitchFamily="18" charset="0"/>
                <a:cs typeface="Times New Roman" panose="02020603050405020304" pitchFamily="18" charset="0"/>
                <a:hlinkClick r:id="rId3" tooltip="Валюта"/>
              </a:rPr>
              <a:t>валюталар</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rPr>
              <a:t>бағамының</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rPr>
              <a:t>ықтимал</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rPr>
              <a:t>өзгеруі</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rPr>
              <a:t>қатерінен</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rPr>
              <a:t>сақтандыру</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rPr>
              <a:t>мақсатымен</a:t>
            </a:r>
            <a:r>
              <a:rPr lang="ru-RU" sz="4800" b="1" dirty="0">
                <a:solidFill>
                  <a:srgbClr val="FF0000"/>
                </a:solidFill>
                <a:latin typeface="Times New Roman" panose="02020603050405020304" pitchFamily="18" charset="0"/>
                <a:cs typeface="Times New Roman" panose="02020603050405020304" pitchFamily="18" charset="0"/>
              </a:rPr>
              <a:t> </a:t>
            </a:r>
            <a:r>
              <a:rPr lang="ru-RU" sz="4800" b="1" dirty="0" err="1">
                <a:solidFill>
                  <a:srgbClr val="FF0000"/>
                </a:solidFill>
                <a:latin typeface="Times New Roman" panose="02020603050405020304" pitchFamily="18" charset="0"/>
                <a:cs typeface="Times New Roman" panose="02020603050405020304" pitchFamily="18" charset="0"/>
              </a:rPr>
              <a:t>жасасылған</a:t>
            </a:r>
            <a:r>
              <a:rPr lang="ru-RU" sz="4800" b="1" dirty="0">
                <a:solidFill>
                  <a:srgbClr val="FF0000"/>
                </a:solidFill>
                <a:latin typeface="Times New Roman" panose="02020603050405020304" pitchFamily="18" charset="0"/>
                <a:cs typeface="Times New Roman" panose="02020603050405020304" pitchFamily="18" charset="0"/>
              </a:rPr>
              <a:t> хедж-</a:t>
            </a:r>
            <a:r>
              <a:rPr lang="ru-RU" sz="4800" b="1" dirty="0" err="1">
                <a:solidFill>
                  <a:srgbClr val="FF0000"/>
                </a:solidFill>
                <a:latin typeface="Times New Roman" panose="02020603050405020304" pitchFamily="18" charset="0"/>
                <a:cs typeface="Times New Roman" panose="02020603050405020304" pitchFamily="18" charset="0"/>
              </a:rPr>
              <a:t>мәміле</a:t>
            </a:r>
            <a:r>
              <a:rPr lang="ru-RU" sz="4800" b="1" dirty="0" smtClean="0">
                <a:solidFill>
                  <a:srgbClr val="FF0000"/>
                </a:solidFill>
                <a:latin typeface="Times New Roman" panose="02020603050405020304" pitchFamily="18" charset="0"/>
                <a:cs typeface="Times New Roman" panose="02020603050405020304" pitchFamily="18" charset="0"/>
              </a:rPr>
              <a:t>.)</a:t>
            </a:r>
            <a:endParaRPr lang="ru-RU" sz="4800" b="1" dirty="0">
              <a:solidFill>
                <a:srgbClr val="FF0000"/>
              </a:solidFill>
              <a:latin typeface="Times New Roman" panose="02020603050405020304" pitchFamily="18" charset="0"/>
              <a:cs typeface="Times New Roman" panose="02020603050405020304" pitchFamily="18" charset="0"/>
            </a:endParaRPr>
          </a:p>
          <a:p>
            <a:r>
              <a:rPr lang="kk-KZ" sz="6400" dirty="0">
                <a:latin typeface="Times New Roman" panose="02020603050405020304" pitchFamily="18" charset="0"/>
                <a:cs typeface="Times New Roman" panose="02020603050405020304" pitchFamily="18" charset="0"/>
              </a:rPr>
              <a:t>7) исламдық бағалы қағаздармен операцияларды жүзеге асырған жағдайда исламдық бағалы қағаздар бойынша кірістерді есепке алу саясаты;</a:t>
            </a:r>
            <a:endParaRPr lang="ru-RU" sz="6400" dirty="0">
              <a:latin typeface="Times New Roman" panose="02020603050405020304" pitchFamily="18" charset="0"/>
              <a:cs typeface="Times New Roman" panose="02020603050405020304" pitchFamily="18" charset="0"/>
            </a:endParaRPr>
          </a:p>
          <a:p>
            <a:r>
              <a:rPr lang="kk-KZ" sz="6400" dirty="0">
                <a:latin typeface="Times New Roman" panose="02020603050405020304" pitchFamily="18" charset="0"/>
                <a:cs typeface="Times New Roman" panose="02020603050405020304" pitchFamily="18" charset="0"/>
              </a:rPr>
              <a:t>8) осы Кодекстiң 271-бабы 2-тармағының ережелерiн ескере отырып, тiркелген активтердiң әрбір кiшi тобы, тобы бойынша амортизация нормалары;</a:t>
            </a:r>
            <a:endParaRPr lang="ru-RU" sz="6400" dirty="0">
              <a:latin typeface="Times New Roman" panose="02020603050405020304" pitchFamily="18" charset="0"/>
              <a:cs typeface="Times New Roman" panose="02020603050405020304" pitchFamily="18" charset="0"/>
            </a:endParaRPr>
          </a:p>
          <a:p>
            <a:r>
              <a:rPr lang="kk-KZ" sz="6400" dirty="0">
                <a:latin typeface="Times New Roman" panose="02020603050405020304" pitchFamily="18" charset="0"/>
                <a:cs typeface="Times New Roman" panose="02020603050405020304" pitchFamily="18" charset="0"/>
              </a:rPr>
              <a:t>9) қосылған құн салығын төлеушi болып табылатын резидент-заңды тұлғаның құрылымдық бөлiмшелерi осы Кодекске сәйкес </a:t>
            </a:r>
            <a:br>
              <a:rPr lang="kk-KZ" sz="6400" dirty="0">
                <a:latin typeface="Times New Roman" panose="02020603050405020304" pitchFamily="18" charset="0"/>
                <a:cs typeface="Times New Roman" panose="02020603050405020304" pitchFamily="18" charset="0"/>
              </a:rPr>
            </a:br>
            <a:r>
              <a:rPr lang="kk-KZ" sz="6400" dirty="0">
                <a:latin typeface="Times New Roman" panose="02020603050405020304" pitchFamily="18" charset="0"/>
                <a:cs typeface="Times New Roman" panose="02020603050405020304" pitchFamily="18" charset="0"/>
              </a:rPr>
              <a:t>шот-фактураларды жазып берген жағдайда, осындай құрылымдық бөлiмшелердi сәйкестендiру үшiн шот-фактураларды нөмiрлегенде пайдаланылатын осындай құрылымдық бөлiмшелердiң әрқайсысының коды;</a:t>
            </a:r>
            <a:endParaRPr lang="ru-RU" sz="6400" dirty="0">
              <a:latin typeface="Times New Roman" panose="02020603050405020304" pitchFamily="18" charset="0"/>
              <a:cs typeface="Times New Roman" panose="02020603050405020304" pitchFamily="18" charset="0"/>
            </a:endParaRPr>
          </a:p>
          <a:p>
            <a:r>
              <a:rPr lang="kk-KZ" sz="6400" dirty="0">
                <a:latin typeface="Times New Roman" panose="02020603050405020304" pitchFamily="18" charset="0"/>
                <a:cs typeface="Times New Roman" panose="02020603050405020304" pitchFamily="18" charset="0"/>
              </a:rPr>
              <a:t>10) шот-фактураларды жазып берген кезде оларды нөмірлеуге қолданылатын цифрлардың ең жоғары саны көзделуге тиіс.</a:t>
            </a:r>
            <a:endParaRPr lang="ru-RU" sz="6400" dirty="0">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a:xfrm>
            <a:off x="609600" y="685800"/>
            <a:ext cx="9652000" cy="777240"/>
          </a:xfrm>
        </p:spPr>
        <p:txBody>
          <a:bodyPr>
            <a:normAutofit fontScale="90000"/>
          </a:bodyPr>
          <a:lstStyle/>
          <a:p>
            <a:pPr algn="ctr"/>
            <a:r>
              <a:rPr lang="kk-KZ" sz="3100" b="1" dirty="0">
                <a:solidFill>
                  <a:schemeClr val="tx1"/>
                </a:solidFill>
                <a:latin typeface="Times New Roman" panose="02020603050405020304" pitchFamily="18" charset="0"/>
                <a:cs typeface="Times New Roman" panose="02020603050405020304" pitchFamily="18" charset="0"/>
              </a:rPr>
              <a:t>Салықтық есепке алу саясатында мынадай ережелер:</a:t>
            </a:r>
            <a:r>
              <a:rPr lang="ru-RU" b="1" dirty="0">
                <a:solidFill>
                  <a:schemeClr val="tx1"/>
                </a:solidFill>
                <a:latin typeface="Times New Roman" panose="02020603050405020304" pitchFamily="18" charset="0"/>
                <a:cs typeface="Times New Roman" panose="02020603050405020304" pitchFamily="18" charset="0"/>
              </a:rPr>
              <a:t/>
            </a:r>
            <a:br>
              <a:rPr lang="ru-RU" b="1" dirty="0">
                <a:solidFill>
                  <a:schemeClr val="tx1"/>
                </a:solidFill>
                <a:latin typeface="Times New Roman" panose="02020603050405020304" pitchFamily="18" charset="0"/>
                <a:cs typeface="Times New Roman" panose="02020603050405020304" pitchFamily="18" charset="0"/>
              </a:rPr>
            </a:b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916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2757" y="1739348"/>
            <a:ext cx="9877777" cy="4386815"/>
          </a:xfrm>
        </p:spPr>
        <p:txBody>
          <a:bodyPr>
            <a:normAutofit/>
          </a:bodyPr>
          <a:lstStyle/>
          <a:p>
            <a:r>
              <a:rPr lang="kk-KZ" dirty="0" smtClean="0">
                <a:solidFill>
                  <a:schemeClr val="tx1"/>
                </a:solidFill>
                <a:latin typeface="Times New Roman" panose="02020603050405020304" pitchFamily="18" charset="0"/>
                <a:cs typeface="Times New Roman" panose="02020603050405020304" pitchFamily="18" charset="0"/>
              </a:rPr>
              <a:t>1</a:t>
            </a:r>
            <a:r>
              <a:rPr lang="kk-KZ" dirty="0">
                <a:solidFill>
                  <a:schemeClr val="tx1"/>
                </a:solidFill>
                <a:latin typeface="Times New Roman" panose="02020603050405020304" pitchFamily="18" charset="0"/>
                <a:cs typeface="Times New Roman" panose="02020603050405020304" pitchFamily="18" charset="0"/>
              </a:rPr>
              <a:t>) кешенді және тақырыптық тексерулер жүргізу кезеңінде – тексерілетін салықтық кезеңнің;</a:t>
            </a:r>
            <a:endParaRPr lang="ru-RU" dirty="0">
              <a:solidFill>
                <a:schemeClr val="tx1"/>
              </a:solidFill>
              <a:latin typeface="Times New Roman" panose="02020603050405020304" pitchFamily="18" charset="0"/>
              <a:cs typeface="Times New Roman" panose="02020603050405020304" pitchFamily="18" charset="0"/>
            </a:endParaRPr>
          </a:p>
          <a:p>
            <a:r>
              <a:rPr lang="kk-KZ" dirty="0">
                <a:solidFill>
                  <a:schemeClr val="tx1"/>
                </a:solidFill>
                <a:latin typeface="Times New Roman" panose="02020603050405020304" pitchFamily="18" charset="0"/>
                <a:cs typeface="Times New Roman" panose="02020603050405020304" pitchFamily="18" charset="0"/>
              </a:rPr>
              <a:t>2) шағымды берудің қалпына келтірілген мерзімін ескере отырып, тексеру нәтижелері туралы хабарламаға шағымды беру және оны қарау мерзімі кезеңінде шағым жасалатын салықтық кезеңнің;</a:t>
            </a:r>
            <a:endParaRPr lang="ru-RU" dirty="0">
              <a:solidFill>
                <a:schemeClr val="tx1"/>
              </a:solidFill>
              <a:latin typeface="Times New Roman" panose="02020603050405020304" pitchFamily="18" charset="0"/>
              <a:cs typeface="Times New Roman" panose="02020603050405020304" pitchFamily="18" charset="0"/>
            </a:endParaRPr>
          </a:p>
          <a:p>
            <a:r>
              <a:rPr lang="kk-KZ" dirty="0">
                <a:solidFill>
                  <a:schemeClr val="tx1"/>
                </a:solidFill>
                <a:latin typeface="Times New Roman" panose="02020603050405020304" pitchFamily="18" charset="0"/>
                <a:cs typeface="Times New Roman" panose="02020603050405020304" pitchFamily="18" charset="0"/>
              </a:rPr>
              <a:t>3) салықтық тексеру жүргізілген салықтық кезеңдер бойынша салықтық есепке алу саясатына өзгерістер және (немесе) толықтырулар енгізуіне жол берілмейді.</a:t>
            </a:r>
            <a:endParaRPr lang="ru-RU" dirty="0">
              <a:solidFill>
                <a:schemeClr val="tx1"/>
              </a:solidFill>
              <a:latin typeface="Times New Roman" panose="02020603050405020304" pitchFamily="18" charset="0"/>
              <a:cs typeface="Times New Roman" panose="02020603050405020304" pitchFamily="18" charset="0"/>
            </a:endParaRPr>
          </a:p>
          <a:p>
            <a:r>
              <a:rPr lang="kk-KZ" dirty="0">
                <a:solidFill>
                  <a:schemeClr val="tx1"/>
                </a:solidFill>
                <a:latin typeface="Times New Roman" panose="02020603050405020304" pitchFamily="18" charset="0"/>
                <a:cs typeface="Times New Roman" panose="02020603050405020304" pitchFamily="18" charset="0"/>
              </a:rPr>
              <a:t>7. Жер қойнауын пайдаланушы осы Кодекстің 259-бабының ережелерін қолдану туралы шешімді өзінің салықтық есепке алу саясатында көрсетуге міндетті.</a:t>
            </a:r>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
        <p:nvSpPr>
          <p:cNvPr id="2" name="Заголовок 1"/>
          <p:cNvSpPr>
            <a:spLocks noGrp="1"/>
          </p:cNvSpPr>
          <p:nvPr>
            <p:ph type="title"/>
          </p:nvPr>
        </p:nvSpPr>
        <p:spPr/>
        <p:txBody>
          <a:bodyPr>
            <a:normAutofit/>
          </a:bodyPr>
          <a:lstStyle/>
          <a:p>
            <a:r>
              <a:rPr lang="kk-KZ" dirty="0">
                <a:solidFill>
                  <a:schemeClr val="tx1"/>
                </a:solidFill>
                <a:latin typeface="Times New Roman" panose="02020603050405020304" pitchFamily="18" charset="0"/>
                <a:cs typeface="Times New Roman" panose="02020603050405020304" pitchFamily="18" charset="0"/>
              </a:rPr>
              <a:t>6. Салық төлеушінің (салық агентінің</a:t>
            </a:r>
            <a:r>
              <a:rPr lang="kk-KZ"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9047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62757" y="1639957"/>
            <a:ext cx="9877777" cy="4486206"/>
          </a:xfrm>
        </p:spPr>
        <p:txBody>
          <a:bodyPr>
            <a:normAutofit fontScale="92500" lnSpcReduction="10000"/>
          </a:bodyPr>
          <a:lstStyle/>
          <a:p>
            <a:r>
              <a:rPr lang="ru-RU"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бастапқы</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есептілік</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тіркелу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есебіне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тұлға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агенті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бюджетке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төленетін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міндетті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төлемдердің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міндеттемесі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сондай-ақ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зейнетақы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жарналарын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үстау</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аудару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әлеуметтік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аударымдарды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есептеу</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төлеу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туындаған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есептілігі</a:t>
            </a:r>
            <a:r>
              <a:rPr lang="ru-RU" dirty="0" smtClean="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кезекті</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есептілік</a:t>
            </a:r>
            <a:r>
              <a:rPr lang="ru-RU" b="1"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тіркелу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есебіне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қою</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жүргізілген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осы </a:t>
            </a:r>
            <a:r>
              <a:rPr lang="ru-RU" dirty="0" err="1">
                <a:latin typeface="Times New Roman" panose="02020603050405020304" pitchFamily="18" charset="0"/>
                <a:cs typeface="Times New Roman" panose="02020603050405020304" pitchFamily="18" charset="0"/>
              </a:rPr>
              <a:t>тұлға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төлеуші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болып</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салықтың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бюджетке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төленетін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a:t>
            </a:r>
            <a:r>
              <a:rPr lang="ru-RU" dirty="0">
                <a:latin typeface="Times New Roman" panose="02020603050405020304" pitchFamily="18" charset="0"/>
                <a:cs typeface="Times New Roman" panose="02020603050405020304" pitchFamily="18" charset="0"/>
              </a:rPr>
              <a:t> да </a:t>
            </a:r>
            <a:r>
              <a:rPr lang="ru-RU" dirty="0" err="1">
                <a:latin typeface="Times New Roman" panose="02020603050405020304" pitchFamily="18" charset="0"/>
                <a:cs typeface="Times New Roman" panose="02020603050405020304" pitchFamily="18" charset="0"/>
              </a:rPr>
              <a:t>міндетті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төлемдердің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белгілі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бір</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түрлері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міндеттемесі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сондай-ақ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міндетті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зейнетақы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жарналарын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ұстау</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аудару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және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әлеуметтік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аударымдарды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есептеу</a:t>
            </a:r>
            <a:r>
              <a:rPr lang="ru-RU" dirty="0">
                <a:latin typeface="Times New Roman" panose="02020603050405020304" pitchFamily="18" charset="0"/>
                <a:cs typeface="Times New Roman" panose="02020603050405020304" pitchFamily="18" charset="0"/>
              </a:rPr>
              <a:t> мен </a:t>
            </a:r>
            <a:r>
              <a:rPr lang="ru-RU" dirty="0" err="1">
                <a:latin typeface="Times New Roman" panose="02020603050405020304" pitchFamily="18" charset="0"/>
                <a:cs typeface="Times New Roman" panose="02020603050405020304" pitchFamily="18" charset="0"/>
              </a:rPr>
              <a:t>төлеу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бойынша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міндет</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алғаш</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туындаған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кезеңінен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кейінгі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кезендері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үшін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тұлға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табыс</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ететін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салық</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есептілігі</a:t>
            </a:r>
            <a:r>
              <a:rPr lang="ru-RU" dirty="0">
                <a:latin typeface="Times New Roman" panose="02020603050405020304" pitchFamily="18" charset="0"/>
                <a:cs typeface="Times New Roman" panose="02020603050405020304" pitchFamily="18" charset="0"/>
              </a:rPr>
              <a:t>;</a:t>
            </a:r>
          </a:p>
        </p:txBody>
      </p:sp>
      <p:sp>
        <p:nvSpPr>
          <p:cNvPr id="2" name="Заголовок 1"/>
          <p:cNvSpPr>
            <a:spLocks noGrp="1"/>
          </p:cNvSpPr>
          <p:nvPr>
            <p:ph type="title"/>
          </p:nvPr>
        </p:nvSpPr>
        <p:spPr>
          <a:xfrm>
            <a:off x="609600" y="320040"/>
            <a:ext cx="9652000" cy="574482"/>
          </a:xfrm>
        </p:spPr>
        <p:txBody>
          <a:bodyPr>
            <a:normAutofit/>
          </a:bodyPr>
          <a:lstStyle/>
          <a:p>
            <a:pPr algn="ctr"/>
            <a:r>
              <a:rPr lang="ru-RU" sz="2400" dirty="0" err="1">
                <a:solidFill>
                  <a:srgbClr val="FF0000"/>
                </a:solidFill>
                <a:latin typeface="Times New Roman" panose="02020603050405020304" pitchFamily="18" charset="0"/>
                <a:cs typeface="Times New Roman" panose="02020603050405020304" pitchFamily="18" charset="0"/>
              </a:rPr>
              <a:t>Салық</a:t>
            </a:r>
            <a:r>
              <a:rPr lang="ru-RU" sz="2400" dirty="0">
                <a:solidFill>
                  <a:srgbClr val="FF0000"/>
                </a:solidFill>
                <a:latin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cs typeface="Times New Roman" panose="02020603050405020304" pitchFamily="18" charset="0"/>
              </a:rPr>
              <a:t>есептілігі</a:t>
            </a:r>
            <a:r>
              <a:rPr lang="ru-RU" sz="2400" dirty="0">
                <a:solidFill>
                  <a:srgbClr val="FF0000"/>
                </a:solidFill>
                <a:latin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cs typeface="Times New Roman" panose="02020603050405020304" pitchFamily="18" charset="0"/>
              </a:rPr>
              <a:t>мынадай</a:t>
            </a:r>
            <a:r>
              <a:rPr lang="ru-RU" sz="2400" dirty="0">
                <a:solidFill>
                  <a:srgbClr val="FF0000"/>
                </a:solidFill>
                <a:latin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cs typeface="Times New Roman" panose="02020603050405020304" pitchFamily="18" charset="0"/>
              </a:rPr>
              <a:t>түрлерге</a:t>
            </a:r>
            <a:r>
              <a:rPr lang="ru-RU" sz="2400" dirty="0">
                <a:solidFill>
                  <a:srgbClr val="FF0000"/>
                </a:solidFill>
                <a:latin typeface="Times New Roman" panose="02020603050405020304" pitchFamily="18" charset="0"/>
                <a:cs typeface="Times New Roman" panose="02020603050405020304" pitchFamily="18" charset="0"/>
              </a:rPr>
              <a:t> </a:t>
            </a:r>
            <a:r>
              <a:rPr lang="ru-RU" sz="2400" dirty="0" err="1">
                <a:solidFill>
                  <a:srgbClr val="FF0000"/>
                </a:solidFill>
                <a:latin typeface="Times New Roman" panose="02020603050405020304" pitchFamily="18" charset="0"/>
                <a:cs typeface="Times New Roman" panose="02020603050405020304" pitchFamily="18" charset="0"/>
              </a:rPr>
              <a:t>бөлінеді</a:t>
            </a:r>
            <a:r>
              <a:rPr lang="ru-RU" sz="2400" dirty="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289085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0573" y="1072703"/>
            <a:ext cx="10532165" cy="4846320"/>
          </a:xfrm>
        </p:spPr>
        <p:txBody>
          <a:bodyPr>
            <a:normAutofit fontScale="55000" lnSpcReduction="20000"/>
          </a:bodyPr>
          <a:lstStyle/>
          <a:p>
            <a:r>
              <a:rPr lang="ru-RU" sz="3600"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қосымша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есептілік</a:t>
            </a:r>
            <a:r>
              <a:rPr lang="ru-RU" sz="3600" b="1" dirty="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 осы </a:t>
            </a:r>
            <a:r>
              <a:rPr lang="ru-RU" sz="3600" dirty="0" err="1">
                <a:latin typeface="Times New Roman" panose="02020603050405020304" pitchFamily="18" charset="0"/>
                <a:cs typeface="Times New Roman" panose="02020603050405020304" pitchFamily="18" charset="0"/>
              </a:rPr>
              <a:t>өзгерістер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және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толықтырулар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жататын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кезеңі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үшін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бұрын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табыс</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етілген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салықесептілігіне</a:t>
            </a:r>
            <a:r>
              <a:rPr lang="ru-RU" sz="3600" dirty="0">
                <a:latin typeface="Times New Roman" panose="02020603050405020304" pitchFamily="18" charset="0"/>
                <a:cs typeface="Times New Roman" panose="02020603050405020304" pitchFamily="18" charset="0"/>
              </a:rPr>
              <a:t> осы </a:t>
            </a:r>
            <a:r>
              <a:rPr lang="ru-RU" sz="3600" dirty="0" err="1">
                <a:latin typeface="Times New Roman" panose="02020603050405020304" pitchFamily="18" charset="0"/>
                <a:cs typeface="Times New Roman" panose="02020603050405020304" pitchFamily="18" charset="0"/>
              </a:rPr>
              <a:t>тұлға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салықтөлеуші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болып</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табылатын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салықтың</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және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бюджетке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төленетін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басқа</a:t>
            </a:r>
            <a:r>
              <a:rPr lang="ru-RU" sz="3600" dirty="0">
                <a:latin typeface="Times New Roman" panose="02020603050405020304" pitchFamily="18" charset="0"/>
                <a:cs typeface="Times New Roman" panose="02020603050405020304" pitchFamily="18" charset="0"/>
              </a:rPr>
              <a:t> да </a:t>
            </a:r>
            <a:r>
              <a:rPr lang="ru-RU" sz="3600" dirty="0" err="1">
                <a:latin typeface="Times New Roman" panose="02020603050405020304" pitchFamily="18" charset="0"/>
                <a:cs typeface="Times New Roman" panose="02020603050405020304" pitchFamily="18" charset="0"/>
              </a:rPr>
              <a:t>міндетті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төлемдердің</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түрлері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бойынша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сондай-ақ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міндетті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зейнетақы</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жарналары</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және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әлеуметтік</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аударымдар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бойынша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өзгерістер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және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толықтырулар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енгізілген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кезде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тұлға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табыс</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ететін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есептілігі</a:t>
            </a:r>
            <a:r>
              <a:rPr lang="ru-RU" sz="3600" dirty="0" smtClean="0">
                <a:latin typeface="Times New Roman" panose="02020603050405020304" pitchFamily="18" charset="0"/>
                <a:cs typeface="Times New Roman" panose="02020603050405020304" pitchFamily="18" charset="0"/>
              </a:rPr>
              <a:t>;</a:t>
            </a:r>
          </a:p>
          <a:p>
            <a:r>
              <a:rPr lang="ru-RU" sz="3600"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хабарлама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бойынша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қосымша</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есептілік</a:t>
            </a:r>
            <a:r>
              <a:rPr lang="ru-RU" sz="3600" b="1"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a:t>
            </a:r>
            <a:r>
              <a:rPr lang="ru-RU" sz="3600" dirty="0">
                <a:latin typeface="Times New Roman" panose="02020603050405020304" pitchFamily="18" charset="0"/>
                <a:cs typeface="Times New Roman" panose="02020603050405020304" pitchFamily="18" charset="0"/>
              </a:rPr>
              <a:t> органы </a:t>
            </a:r>
            <a:r>
              <a:rPr lang="ru-RU" sz="3600" dirty="0" err="1">
                <a:latin typeface="Times New Roman" panose="02020603050405020304" pitchFamily="18" charset="0"/>
                <a:cs typeface="Times New Roman" panose="02020603050405020304" pitchFamily="18" charset="0"/>
              </a:rPr>
              <a:t>камералдық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бақылау</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нәтижелері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бойынша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бұзушылықтарды</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анықтаған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кезеңі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үшін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бұрын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табыс</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етілген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есептілігіне</a:t>
            </a:r>
            <a:r>
              <a:rPr lang="ru-RU" sz="3600" dirty="0">
                <a:latin typeface="Times New Roman" panose="02020603050405020304" pitchFamily="18" charset="0"/>
                <a:cs typeface="Times New Roman" panose="02020603050405020304" pitchFamily="18" charset="0"/>
              </a:rPr>
              <a:t> осы </a:t>
            </a:r>
            <a:r>
              <a:rPr lang="ru-RU" sz="3600" dirty="0" err="1">
                <a:latin typeface="Times New Roman" panose="02020603050405020304" pitchFamily="18" charset="0"/>
                <a:cs typeface="Times New Roman" panose="02020603050405020304" pitchFamily="18" charset="0"/>
              </a:rPr>
              <a:t>тұлға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салықтөлеуші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болып</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табылатын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салықтың</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бюджетке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төленетін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басқа</a:t>
            </a:r>
            <a:r>
              <a:rPr lang="ru-RU" sz="3600" dirty="0">
                <a:latin typeface="Times New Roman" panose="02020603050405020304" pitchFamily="18" charset="0"/>
                <a:cs typeface="Times New Roman" panose="02020603050405020304" pitchFamily="18" charset="0"/>
              </a:rPr>
              <a:t> да </a:t>
            </a:r>
            <a:r>
              <a:rPr lang="ru-RU" sz="3600" dirty="0" err="1">
                <a:latin typeface="Times New Roman" panose="02020603050405020304" pitchFamily="18" charset="0"/>
                <a:cs typeface="Times New Roman" panose="02020603050405020304" pitchFamily="18" charset="0"/>
              </a:rPr>
              <a:t>міндетті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төлемдердің</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түрлері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бойынша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сондай-ақ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міндетті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зейнетақы</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жарналары</a:t>
            </a:r>
            <a:r>
              <a:rPr lang="ru-RU" sz="3600" dirty="0">
                <a:latin typeface="Times New Roman" panose="02020603050405020304" pitchFamily="18" charset="0"/>
                <a:cs typeface="Times New Roman" panose="02020603050405020304" pitchFamily="18" charset="0"/>
              </a:rPr>
              <a:t> мен </a:t>
            </a:r>
            <a:r>
              <a:rPr lang="ru-RU" sz="3600" dirty="0" err="1">
                <a:latin typeface="Times New Roman" panose="02020603050405020304" pitchFamily="18" charset="0"/>
                <a:cs typeface="Times New Roman" panose="02020603050405020304" pitchFamily="18" charset="0"/>
              </a:rPr>
              <a:t>әлеуметтік</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аударымдар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бойынша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өзгерістер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және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толықтырулар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енгізген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кезде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тұлға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табыс</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ететін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есептілігі</a:t>
            </a:r>
            <a:r>
              <a:rPr lang="ru-RU" sz="3600" dirty="0">
                <a:latin typeface="Times New Roman" panose="02020603050405020304" pitchFamily="18" charset="0"/>
                <a:cs typeface="Times New Roman" panose="02020603050405020304" pitchFamily="18" charset="0"/>
              </a:rPr>
              <a:t>;</a:t>
            </a:r>
          </a:p>
          <a:p>
            <a:r>
              <a:rPr lang="ru-RU" sz="3600"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тарату</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есептілігі</a:t>
            </a:r>
            <a:r>
              <a:rPr lang="ru-RU" sz="3600" b="1" dirty="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төлеуші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қызметін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тоқтатқан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немесе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бөліну</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жолымен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қайта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ұйымдастырылған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кезде</a:t>
            </a:r>
            <a:r>
              <a:rPr lang="ru-RU" sz="3600" dirty="0">
                <a:latin typeface="Times New Roman" panose="02020603050405020304" pitchFamily="18" charset="0"/>
                <a:cs typeface="Times New Roman" panose="02020603050405020304" pitchFamily="18" charset="0"/>
              </a:rPr>
              <a:t> осы </a:t>
            </a:r>
            <a:r>
              <a:rPr lang="ru-RU" sz="3600" dirty="0" err="1">
                <a:latin typeface="Times New Roman" panose="02020603050405020304" pitchFamily="18" charset="0"/>
                <a:cs typeface="Times New Roman" panose="02020603050405020304" pitchFamily="18" charset="0"/>
              </a:rPr>
              <a:t>тұлға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төлеуші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болып</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табылатын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салықтың</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бюджетке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төленетін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басқа</a:t>
            </a:r>
            <a:r>
              <a:rPr lang="ru-RU" sz="3600" dirty="0">
                <a:latin typeface="Times New Roman" panose="02020603050405020304" pitchFamily="18" charset="0"/>
                <a:cs typeface="Times New Roman" panose="02020603050405020304" pitchFamily="18" charset="0"/>
              </a:rPr>
              <a:t> да </a:t>
            </a:r>
            <a:r>
              <a:rPr lang="ru-RU" sz="3600" dirty="0" err="1">
                <a:latin typeface="Times New Roman" panose="02020603050405020304" pitchFamily="18" charset="0"/>
                <a:cs typeface="Times New Roman" panose="02020603050405020304" pitchFamily="18" charset="0"/>
              </a:rPr>
              <a:t>міндетті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төлемдердің</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түрлері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бойынша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міндетті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зейнетақы</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жарналары</a:t>
            </a:r>
            <a:r>
              <a:rPr lang="ru-RU" sz="3600" dirty="0">
                <a:latin typeface="Times New Roman" panose="02020603050405020304" pitchFamily="18" charset="0"/>
                <a:cs typeface="Times New Roman" panose="02020603050405020304" pitchFamily="18" charset="0"/>
              </a:rPr>
              <a:t> мен </a:t>
            </a:r>
            <a:r>
              <a:rPr lang="ru-RU" sz="3600" dirty="0" err="1">
                <a:latin typeface="Times New Roman" panose="02020603050405020304" pitchFamily="18" charset="0"/>
                <a:cs typeface="Times New Roman" panose="02020603050405020304" pitchFamily="18" charset="0"/>
              </a:rPr>
              <a:t>әлеуметтік</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аударымдар</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бойынша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сондай-ақ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тіркелу</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есебінен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шығарылған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кезде</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қосылған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құн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салығы</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бойынша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тұлға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табыс</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ететін</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салық</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есептілігі</a:t>
            </a:r>
            <a:r>
              <a:rPr lang="ru-RU" sz="3600" dirty="0">
                <a:latin typeface="Times New Roman" panose="02020603050405020304" pitchFamily="18" charset="0"/>
                <a:cs typeface="Times New Roman" panose="02020603050405020304" pitchFamily="18" charset="0"/>
              </a:rPr>
              <a:t>.</a:t>
            </a:r>
          </a:p>
          <a:p>
            <a:endParaRPr lang="ru-RU" dirty="0"/>
          </a:p>
        </p:txBody>
      </p:sp>
    </p:spTree>
    <p:extLst>
      <p:ext uri="{BB962C8B-B14F-4D97-AF65-F5344CB8AC3E}">
        <p14:creationId xmlns:p14="http://schemas.microsoft.com/office/powerpoint/2010/main" val="2795996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904462"/>
            <a:ext cx="10515600" cy="5859410"/>
          </a:xfrm>
          <a:ln>
            <a:solidFill>
              <a:schemeClr val="tx1"/>
            </a:solidFill>
          </a:ln>
        </p:spPr>
        <p:txBody>
          <a:bodyPr>
            <a:normAutofit/>
          </a:bodyPr>
          <a:lstStyle/>
          <a:p>
            <a:pPr marL="0" indent="0" algn="ctr">
              <a:buNone/>
            </a:pPr>
            <a:r>
              <a:rPr lang="ru-RU" b="1" dirty="0" smtClean="0">
                <a:latin typeface="Arial" panose="020B0604020202020204" pitchFamily="34" charset="0"/>
                <a:cs typeface="Arial" panose="020B0604020202020204" pitchFamily="34" charset="0"/>
              </a:rPr>
              <a:t>ДӘРІСТІҢ СҰРАҚТАРЫ:</a:t>
            </a:r>
          </a:p>
          <a:p>
            <a:pPr marL="0" indent="0">
              <a:buNone/>
            </a:pPr>
            <a:endParaRPr lang="ru-RU" b="1" dirty="0" smtClean="0">
              <a:latin typeface="Arial" panose="020B0604020202020204" pitchFamily="34" charset="0"/>
              <a:cs typeface="Arial" panose="020B0604020202020204" pitchFamily="34" charset="0"/>
            </a:endParaRPr>
          </a:p>
          <a:p>
            <a:pPr marL="0" indent="0">
              <a:buNone/>
            </a:pPr>
            <a:r>
              <a:rPr lang="ru-RU" b="1" dirty="0" smtClean="0">
                <a:latin typeface="Times New Roman" panose="02020603050405020304" pitchFamily="18" charset="0"/>
                <a:cs typeface="Times New Roman" panose="02020603050405020304" pitchFamily="18" charset="0"/>
              </a:rPr>
              <a:t>1. </a:t>
            </a:r>
            <a:r>
              <a:rPr lang="ru-RU" b="1" dirty="0" err="1" smtClean="0">
                <a:latin typeface="Times New Roman" panose="02020603050405020304" pitchFamily="18" charset="0"/>
                <a:cs typeface="Times New Roman" panose="02020603050405020304" pitchFamily="18" charset="0"/>
              </a:rPr>
              <a:t>Салықтық</a:t>
            </a:r>
            <a:r>
              <a:rPr lang="ru-RU" b="1" dirty="0" smtClean="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міндеттеме</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оның</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элементтері</a:t>
            </a:r>
            <a:endParaRPr lang="ru-RU" b="1" dirty="0" smtClean="0">
              <a:latin typeface="Times New Roman" panose="02020603050405020304" pitchFamily="18" charset="0"/>
              <a:cs typeface="Times New Roman" panose="02020603050405020304" pitchFamily="18" charset="0"/>
            </a:endParaRPr>
          </a:p>
          <a:p>
            <a:pPr marL="0" indent="0">
              <a:buNone/>
            </a:pPr>
            <a:r>
              <a:rPr lang="ru-RU" b="1" dirty="0" smtClean="0">
                <a:latin typeface="Times New Roman" panose="02020603050405020304" pitchFamily="18" charset="0"/>
                <a:cs typeface="Times New Roman" panose="02020603050405020304" pitchFamily="18" charset="0"/>
              </a:rPr>
              <a:t>2</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Салық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міндеттемесін</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орындау</a:t>
            </a:r>
            <a:r>
              <a:rPr lang="ru-RU" b="1" dirty="0">
                <a:latin typeface="Times New Roman" panose="02020603050405020304" pitchFamily="18" charset="0"/>
                <a:cs typeface="Times New Roman" panose="02020603050405020304" pitchFamily="18" charset="0"/>
              </a:rPr>
              <a:t> </a:t>
            </a:r>
            <a:endParaRPr lang="ru-RU" b="1" dirty="0" smtClean="0">
              <a:latin typeface="Times New Roman" panose="02020603050405020304" pitchFamily="18" charset="0"/>
              <a:cs typeface="Times New Roman" panose="02020603050405020304" pitchFamily="18" charset="0"/>
            </a:endParaRPr>
          </a:p>
          <a:p>
            <a:pPr marL="0" indent="0">
              <a:buNone/>
            </a:pPr>
            <a:r>
              <a:rPr lang="ru-RU" b="1" dirty="0" smtClean="0">
                <a:latin typeface="Times New Roman" panose="02020603050405020304" pitchFamily="18" charset="0"/>
                <a:cs typeface="Times New Roman" panose="02020603050405020304" pitchFamily="18" charset="0"/>
              </a:rPr>
              <a:t>3. </a:t>
            </a:r>
            <a:r>
              <a:rPr lang="ru-RU" b="1" dirty="0" err="1">
                <a:latin typeface="Times New Roman" panose="02020603050405020304" pitchFamily="18" charset="0"/>
                <a:cs typeface="Times New Roman" panose="02020603050405020304" pitchFamily="18" charset="0"/>
              </a:rPr>
              <a:t>Ұйымның</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салықтық</a:t>
            </a:r>
            <a:r>
              <a:rPr lang="ru-RU" b="1" dirty="0">
                <a:latin typeface="Times New Roman" panose="02020603050405020304" pitchFamily="18" charset="0"/>
                <a:cs typeface="Times New Roman" panose="02020603050405020304" pitchFamily="18" charset="0"/>
              </a:rPr>
              <a:t> </a:t>
            </a:r>
            <a:r>
              <a:rPr lang="ru-RU" b="1" dirty="0" err="1">
                <a:latin typeface="Times New Roman" panose="02020603050405020304" pitchFamily="18" charset="0"/>
                <a:cs typeface="Times New Roman" panose="02020603050405020304" pitchFamily="18" charset="0"/>
              </a:rPr>
              <a:t>есеп</a:t>
            </a:r>
            <a:r>
              <a:rPr lang="ru-RU" b="1" dirty="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саясаты</a:t>
            </a:r>
            <a:endParaRPr lang="ru-RU" b="1" dirty="0" smtClean="0">
              <a:latin typeface="Times New Roman" panose="02020603050405020304" pitchFamily="18" charset="0"/>
              <a:cs typeface="Times New Roman" panose="02020603050405020304" pitchFamily="18" charset="0"/>
            </a:endParaRPr>
          </a:p>
          <a:p>
            <a:pPr marL="0" indent="0">
              <a:buNone/>
            </a:pPr>
            <a:r>
              <a:rPr lang="ru-RU" sz="2400" b="1" dirty="0" smtClean="0">
                <a:latin typeface="Times New Roman" panose="02020603050405020304" pitchFamily="18" charset="0"/>
                <a:cs typeface="Times New Roman" panose="02020603050405020304" pitchFamily="18" charset="0"/>
              </a:rPr>
              <a:t>4. </a:t>
            </a:r>
            <a:r>
              <a:rPr lang="kk-KZ" b="1" dirty="0" smtClean="0">
                <a:latin typeface="Times New Roman" panose="02020603050405020304" pitchFamily="18" charset="0"/>
                <a:cs typeface="Times New Roman" panose="02020603050405020304" pitchFamily="18" charset="0"/>
              </a:rPr>
              <a:t>Салықтық есепке алу</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052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4270977950"/>
              </p:ext>
            </p:extLst>
          </p:nvPr>
        </p:nvGraphicFramePr>
        <p:xfrm>
          <a:off x="0" y="1196788"/>
          <a:ext cx="12191999"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Заголовок 1"/>
          <p:cNvSpPr>
            <a:spLocks noGrp="1"/>
          </p:cNvSpPr>
          <p:nvPr>
            <p:ph type="title"/>
          </p:nvPr>
        </p:nvSpPr>
        <p:spPr>
          <a:xfrm>
            <a:off x="838200" y="365126"/>
            <a:ext cx="10515600" cy="710640"/>
          </a:xfrm>
        </p:spPr>
        <p:txBody>
          <a:bodyPr>
            <a:normAutofit/>
          </a:bodyPr>
          <a:lstStyle/>
          <a:p>
            <a:r>
              <a:rPr lang="ru-RU" sz="3200" b="1" dirty="0" err="1">
                <a:latin typeface="Arial" panose="020B0604020202020204" pitchFamily="34" charset="0"/>
                <a:cs typeface="Arial" panose="020B0604020202020204" pitchFamily="34" charset="0"/>
              </a:rPr>
              <a:t>Ұйымның</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салықтық</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есеп</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саясаты</a:t>
            </a:r>
            <a:endParaRPr lang="ru-RU" sz="3200" dirty="0"/>
          </a:p>
        </p:txBody>
      </p:sp>
    </p:spTree>
    <p:extLst>
      <p:ext uri="{BB962C8B-B14F-4D97-AF65-F5344CB8AC3E}">
        <p14:creationId xmlns:p14="http://schemas.microsoft.com/office/powerpoint/2010/main" val="4039349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85511"/>
            <a:ext cx="10515600" cy="629957"/>
          </a:xfrm>
        </p:spPr>
        <p:txBody>
          <a:bodyPr>
            <a:normAutofit/>
          </a:bodyPr>
          <a:lstStyle/>
          <a:p>
            <a:r>
              <a:rPr lang="ru-RU" sz="3200" b="1" dirty="0" err="1">
                <a:latin typeface="Arial" panose="020B0604020202020204" pitchFamily="34" charset="0"/>
                <a:cs typeface="Arial" panose="020B0604020202020204" pitchFamily="34" charset="0"/>
              </a:rPr>
              <a:t>Салық</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есеп</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саясатына</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қойылатын</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талаптар</a:t>
            </a:r>
            <a:endParaRPr lang="ru-RU" sz="3200" dirty="0"/>
          </a:p>
        </p:txBody>
      </p:sp>
      <p:graphicFrame>
        <p:nvGraphicFramePr>
          <p:cNvPr id="5" name="Таблица 5">
            <a:extLst>
              <a:ext uri="{FF2B5EF4-FFF2-40B4-BE49-F238E27FC236}">
                <a16:creationId xmlns="" xmlns:a16="http://schemas.microsoft.com/office/drawing/2014/main" id="{6A6F5628-933C-4F8B-8770-BB6F1D3A46C2}"/>
              </a:ext>
            </a:extLst>
          </p:cNvPr>
          <p:cNvGraphicFramePr>
            <a:graphicFrameLocks noGrp="1"/>
          </p:cNvGraphicFramePr>
          <p:nvPr>
            <p:extLst>
              <p:ext uri="{D42A27DB-BD31-4B8C-83A1-F6EECF244321}">
                <p14:modId xmlns:p14="http://schemas.microsoft.com/office/powerpoint/2010/main" val="265428528"/>
              </p:ext>
            </p:extLst>
          </p:nvPr>
        </p:nvGraphicFramePr>
        <p:xfrm>
          <a:off x="293914" y="815468"/>
          <a:ext cx="11707587" cy="5923280"/>
        </p:xfrm>
        <a:graphic>
          <a:graphicData uri="http://schemas.openxmlformats.org/drawingml/2006/table">
            <a:tbl>
              <a:tblPr firstRow="1" bandRow="1">
                <a:tableStyleId>{073A0DAA-6AF3-43AB-8588-CEC1D06C72B9}</a:tableStyleId>
              </a:tblPr>
              <a:tblGrid>
                <a:gridCol w="11707587">
                  <a:extLst>
                    <a:ext uri="{9D8B030D-6E8A-4147-A177-3AD203B41FA5}">
                      <a16:colId xmlns="" xmlns:a16="http://schemas.microsoft.com/office/drawing/2014/main" val="2171858300"/>
                    </a:ext>
                  </a:extLst>
                </a:gridCol>
              </a:tblGrid>
              <a:tr h="370840">
                <a:tc>
                  <a:txBody>
                    <a:bodyPr/>
                    <a:lstStyle/>
                    <a:p>
                      <a:pPr algn="ctr"/>
                      <a:r>
                        <a:rPr lang="ru-RU" sz="2000" dirty="0" err="1" smtClean="0">
                          <a:latin typeface="Times New Roman" panose="02020603050405020304" pitchFamily="18" charset="0"/>
                          <a:cs typeface="Times New Roman" panose="02020603050405020304" pitchFamily="18" charset="0"/>
                        </a:rPr>
                        <a:t>Салықтық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есеп</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саясатында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келесі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ережелер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көзделуі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керек</a:t>
                      </a:r>
                      <a:r>
                        <a:rPr lang="ru-RU" sz="2000" dirty="0" smtClean="0">
                          <a:latin typeface="Times New Roman" panose="02020603050405020304" pitchFamily="18" charset="0"/>
                          <a:cs typeface="Times New Roman" panose="02020603050405020304" pitchFamily="18" charset="0"/>
                        </a:rPr>
                        <a:t>:</a:t>
                      </a:r>
                      <a:endParaRPr lang="x-none"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932591057"/>
                  </a:ext>
                </a:extLst>
              </a:tr>
              <a:tr h="370840">
                <a:tc>
                  <a:txBody>
                    <a:bodyPr/>
                    <a:lstStyle/>
                    <a:p>
                      <a:r>
                        <a:rPr lang="ru-RU" sz="2000" dirty="0" smtClean="0">
                          <a:latin typeface="Times New Roman" panose="02020603050405020304" pitchFamily="18" charset="0"/>
                          <a:cs typeface="Times New Roman" panose="02020603050405020304" pitchFamily="18" charset="0"/>
                        </a:rPr>
                        <a:t>1) </a:t>
                      </a:r>
                      <a:r>
                        <a:rPr lang="ru-RU" sz="2000" dirty="0" err="1" smtClean="0">
                          <a:latin typeface="Times New Roman" panose="02020603050405020304" pitchFamily="18" charset="0"/>
                          <a:cs typeface="Times New Roman" panose="02020603050405020304" pitchFamily="18" charset="0"/>
                        </a:rPr>
                        <a:t>салық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төлеуші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агенті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дербес</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әзірлеген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тіркелімдерін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жасау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нысандары</a:t>
                      </a:r>
                      <a:r>
                        <a:rPr lang="ru-RU" sz="2000" dirty="0" smtClean="0">
                          <a:latin typeface="Times New Roman" panose="02020603050405020304" pitchFamily="18" charset="0"/>
                          <a:cs typeface="Times New Roman" panose="02020603050405020304" pitchFamily="18" charset="0"/>
                        </a:rPr>
                        <a:t> мен </a:t>
                      </a:r>
                      <a:r>
                        <a:rPr lang="ru-RU" sz="2000" dirty="0" err="1" smtClean="0">
                          <a:latin typeface="Times New Roman" panose="02020603050405020304" pitchFamily="18" charset="0"/>
                          <a:cs typeface="Times New Roman" panose="02020603050405020304" pitchFamily="18" charset="0"/>
                        </a:rPr>
                        <a:t>тәртібі</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709814772"/>
                  </a:ext>
                </a:extLst>
              </a:tr>
              <a:tr h="370840">
                <a:tc>
                  <a:txBody>
                    <a:bodyPr/>
                    <a:lstStyle/>
                    <a:p>
                      <a:r>
                        <a:rPr lang="ru-RU" sz="2000" dirty="0" smtClean="0">
                          <a:latin typeface="Times New Roman" panose="02020603050405020304" pitchFamily="18" charset="0"/>
                          <a:cs typeface="Times New Roman" panose="02020603050405020304" pitchFamily="18" charset="0"/>
                        </a:rPr>
                        <a:t>2) </a:t>
                      </a:r>
                      <a:r>
                        <a:rPr lang="ru-RU" sz="2000" dirty="0" err="1" smtClean="0">
                          <a:latin typeface="Times New Roman" panose="02020603050405020304" pitchFamily="18" charset="0"/>
                          <a:cs typeface="Times New Roman" panose="02020603050405020304" pitchFamily="18" charset="0"/>
                        </a:rPr>
                        <a:t>салықтық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есеп</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саясатының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сақталуына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жауапты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тұлғалардың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лауазымдарының</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атаулары</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4274462720"/>
                  </a:ext>
                </a:extLst>
              </a:tr>
              <a:tr h="370840">
                <a:tc>
                  <a:txBody>
                    <a:bodyPr/>
                    <a:lstStyle/>
                    <a:p>
                      <a:r>
                        <a:rPr lang="ru-RU" sz="2000" dirty="0">
                          <a:latin typeface="Times New Roman" panose="02020603050405020304" pitchFamily="18" charset="0"/>
                          <a:cs typeface="Times New Roman" panose="02020603050405020304" pitchFamily="18" charset="0"/>
                        </a:rPr>
                        <a:t>3) </a:t>
                      </a:r>
                      <a:r>
                        <a:rPr lang="ru-RU" sz="2000" dirty="0" err="1" smtClean="0">
                          <a:latin typeface="Times New Roman" panose="02020603050405020304" pitchFamily="18" charset="0"/>
                          <a:cs typeface="Times New Roman" panose="02020603050405020304" pitchFamily="18" charset="0"/>
                        </a:rPr>
                        <a:t>мұндай</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есепке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алуды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жүргізу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туралы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міндеттеме</a:t>
                      </a:r>
                      <a:r>
                        <a:rPr lang="ru-RU" sz="2000" dirty="0" smtClean="0">
                          <a:latin typeface="Times New Roman" panose="02020603050405020304" pitchFamily="18" charset="0"/>
                          <a:cs typeface="Times New Roman" panose="02020603050405020304" pitchFamily="18" charset="0"/>
                        </a:rPr>
                        <a:t> осы </a:t>
                      </a:r>
                      <a:r>
                        <a:rPr lang="ru-RU" sz="2000" dirty="0" err="1" smtClean="0">
                          <a:latin typeface="Times New Roman" panose="02020603050405020304" pitchFamily="18" charset="0"/>
                          <a:cs typeface="Times New Roman" panose="02020603050405020304" pitchFamily="18" charset="0"/>
                        </a:rPr>
                        <a:t>Кодексте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көзделген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жағдайларда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жеке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салықтық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есепке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алуды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жүргізу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тәртібі</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574884291"/>
                  </a:ext>
                </a:extLst>
              </a:tr>
              <a:tr h="370840">
                <a:tc>
                  <a:txBody>
                    <a:bodyPr/>
                    <a:lstStyle/>
                    <a:p>
                      <a:r>
                        <a:rPr lang="ru-RU" sz="2000" dirty="0">
                          <a:latin typeface="Times New Roman" panose="02020603050405020304" pitchFamily="18" charset="0"/>
                          <a:cs typeface="Times New Roman" panose="02020603050405020304" pitchFamily="18" charset="0"/>
                        </a:rPr>
                        <a:t>4) </a:t>
                      </a:r>
                      <a:r>
                        <a:rPr lang="ru-RU" sz="2000" dirty="0" err="1" smtClean="0">
                          <a:latin typeface="Times New Roman" panose="02020603050405020304" pitchFamily="18" charset="0"/>
                          <a:cs typeface="Times New Roman" panose="02020603050405020304" pitchFamily="18" charset="0"/>
                        </a:rPr>
                        <a:t>жер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қойнауын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пайдалану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жөніндегі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операциялар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кезінде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жеке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салықтық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есепке</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алуды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жүргізу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тәртібі</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709226807"/>
                  </a:ext>
                </a:extLst>
              </a:tr>
              <a:tr h="370840">
                <a:tc>
                  <a:txBody>
                    <a:bodyPr/>
                    <a:lstStyle/>
                    <a:p>
                      <a:r>
                        <a:rPr lang="ru-RU" sz="2000" dirty="0">
                          <a:latin typeface="Times New Roman" panose="02020603050405020304" pitchFamily="18" charset="0"/>
                          <a:cs typeface="Times New Roman" panose="02020603050405020304" pitchFamily="18" charset="0"/>
                        </a:rPr>
                        <a:t>5) </a:t>
                      </a:r>
                      <a:r>
                        <a:rPr lang="ru-RU" sz="2000" dirty="0" smtClean="0">
                          <a:latin typeface="Times New Roman" panose="02020603050405020304" pitchFamily="18" charset="0"/>
                          <a:cs typeface="Times New Roman" panose="02020603050405020304" pitchFamily="18" charset="0"/>
                        </a:rPr>
                        <a:t>КТС </a:t>
                      </a:r>
                      <a:r>
                        <a:rPr lang="ru-RU" sz="2000" dirty="0" err="1" smtClean="0">
                          <a:latin typeface="Times New Roman" panose="02020603050405020304" pitchFamily="18" charset="0"/>
                          <a:cs typeface="Times New Roman" panose="02020603050405020304" pitchFamily="18" charset="0"/>
                        </a:rPr>
                        <a:t>есептеу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мақсатында</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төлеуші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таңдаған</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шығыстарды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шегеру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әдістері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сондай</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ақ</a:t>
                      </a:r>
                      <a:r>
                        <a:rPr lang="ru-RU" sz="2000" dirty="0" smtClean="0">
                          <a:latin typeface="Times New Roman" panose="02020603050405020304" pitchFamily="18" charset="0"/>
                          <a:cs typeface="Times New Roman" panose="02020603050405020304" pitchFamily="18" charset="0"/>
                        </a:rPr>
                        <a:t> ҚҚС </a:t>
                      </a:r>
                      <a:r>
                        <a:rPr lang="ru-RU" sz="2000" dirty="0" err="1" smtClean="0">
                          <a:latin typeface="Times New Roman" panose="02020603050405020304" pitchFamily="18" charset="0"/>
                          <a:cs typeface="Times New Roman" panose="02020603050405020304" pitchFamily="18" charset="0"/>
                        </a:rPr>
                        <a:t>шегерімі</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239582190"/>
                  </a:ext>
                </a:extLst>
              </a:tr>
              <a:tr h="370840">
                <a:tc>
                  <a:txBody>
                    <a:bodyPr/>
                    <a:lstStyle/>
                    <a:p>
                      <a:r>
                        <a:rPr lang="ru-RU" dirty="0">
                          <a:latin typeface="Times New Roman" panose="02020603050405020304" pitchFamily="18" charset="0"/>
                          <a:cs typeface="Times New Roman" panose="02020603050405020304" pitchFamily="18" charset="0"/>
                        </a:rPr>
                        <a:t>6) </a:t>
                      </a:r>
                      <a:r>
                        <a:rPr lang="ru-RU" dirty="0" err="1" smtClean="0">
                          <a:latin typeface="Times New Roman" panose="02020603050405020304" pitchFamily="18" charset="0"/>
                          <a:cs typeface="Times New Roman" panose="02020603050405020304" pitchFamily="18" charset="0"/>
                        </a:rPr>
                        <a:t>хеджирленетін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тәуекелдерді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хеджирленетін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баптарды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және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оларға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қатысты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қолданылатын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хеджирлеу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құралдарын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анықтау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саясаты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хеджирлеудің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тиімділік</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дәрежесін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бағалау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әдістемесі</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731732721"/>
                  </a:ext>
                </a:extLst>
              </a:tr>
              <a:tr h="370840">
                <a:tc>
                  <a:txBody>
                    <a:bodyPr/>
                    <a:lstStyle/>
                    <a:p>
                      <a:r>
                        <a:rPr lang="ru-RU" dirty="0">
                          <a:latin typeface="Times New Roman" panose="02020603050405020304" pitchFamily="18" charset="0"/>
                          <a:cs typeface="Times New Roman" panose="02020603050405020304" pitchFamily="18" charset="0"/>
                        </a:rPr>
                        <a:t>7) </a:t>
                      </a:r>
                      <a:r>
                        <a:rPr lang="ru-RU" dirty="0" err="1" smtClean="0">
                          <a:latin typeface="Times New Roman" panose="02020603050405020304" pitchFamily="18" charset="0"/>
                          <a:cs typeface="Times New Roman" panose="02020603050405020304" pitchFamily="18" charset="0"/>
                        </a:rPr>
                        <a:t>исламдық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бағалы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қағаздармен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мәмілелер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жасалған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жағдайда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исламдық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бағалы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қағаздар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бойынша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кірістерді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есепке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алу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саясаты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4280384267"/>
                  </a:ext>
                </a:extLst>
              </a:tr>
              <a:tr h="370840">
                <a:tc>
                  <a:txBody>
                    <a:bodyPr/>
                    <a:lstStyle/>
                    <a:p>
                      <a:r>
                        <a:rPr lang="ru-RU" dirty="0">
                          <a:latin typeface="Times New Roman" panose="02020603050405020304" pitchFamily="18" charset="0"/>
                          <a:cs typeface="Times New Roman" panose="02020603050405020304" pitchFamily="18" charset="0"/>
                        </a:rPr>
                        <a:t>8) </a:t>
                      </a:r>
                      <a:r>
                        <a:rPr lang="ru-RU" dirty="0" err="1" smtClean="0">
                          <a:latin typeface="Times New Roman" panose="02020603050405020304" pitchFamily="18" charset="0"/>
                          <a:cs typeface="Times New Roman" panose="02020603050405020304" pitchFamily="18" charset="0"/>
                        </a:rPr>
                        <a:t>әрбір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кіші</a:t>
                      </a:r>
                      <a:r>
                        <a:rPr lang="ru-RU" dirty="0" smtClean="0">
                          <a:latin typeface="Times New Roman" panose="02020603050405020304" pitchFamily="18" charset="0"/>
                          <a:cs typeface="Times New Roman" panose="02020603050405020304" pitchFamily="18" charset="0"/>
                        </a:rPr>
                        <a:t> топ, </a:t>
                      </a:r>
                      <a:r>
                        <a:rPr lang="ru-RU" dirty="0" err="1" smtClean="0">
                          <a:latin typeface="Times New Roman" panose="02020603050405020304" pitchFamily="18" charset="0"/>
                          <a:cs typeface="Times New Roman" panose="02020603050405020304" pitchFamily="18" charset="0"/>
                        </a:rPr>
                        <a:t>негізгі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құралдар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тобы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бойынша</a:t>
                      </a:r>
                      <a:r>
                        <a:rPr lang="ru-RU" dirty="0" smtClean="0">
                          <a:latin typeface="Times New Roman" panose="02020603050405020304" pitchFamily="18" charset="0"/>
                          <a:cs typeface="Times New Roman" panose="02020603050405020304" pitchFamily="18" charset="0"/>
                        </a:rPr>
                        <a:t> амортизация </a:t>
                      </a:r>
                      <a:r>
                        <a:rPr lang="ru-RU" dirty="0" err="1" smtClean="0">
                          <a:latin typeface="Times New Roman" panose="02020603050405020304" pitchFamily="18" charset="0"/>
                          <a:cs typeface="Times New Roman" panose="02020603050405020304" pitchFamily="18" charset="0"/>
                        </a:rPr>
                        <a:t>нормалары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001551948"/>
                  </a:ext>
                </a:extLst>
              </a:tr>
              <a:tr h="370840">
                <a:tc>
                  <a:txBody>
                    <a:bodyPr/>
                    <a:lstStyle/>
                    <a:p>
                      <a:r>
                        <a:rPr lang="ru-RU" dirty="0">
                          <a:latin typeface="Times New Roman" panose="02020603050405020304" pitchFamily="18" charset="0"/>
                          <a:cs typeface="Times New Roman" panose="02020603050405020304" pitchFamily="18" charset="0"/>
                        </a:rPr>
                        <a:t>9) </a:t>
                      </a:r>
                      <a:r>
                        <a:rPr lang="ru-RU" dirty="0" smtClean="0">
                          <a:latin typeface="Times New Roman" panose="02020603050405020304" pitchFamily="18" charset="0"/>
                          <a:cs typeface="Times New Roman" panose="02020603050405020304" pitchFamily="18" charset="0"/>
                        </a:rPr>
                        <a:t>ҚҚС </a:t>
                      </a:r>
                      <a:r>
                        <a:rPr lang="ru-RU" dirty="0" err="1" smtClean="0">
                          <a:latin typeface="Times New Roman" panose="02020603050405020304" pitchFamily="18" charset="0"/>
                          <a:cs typeface="Times New Roman" panose="02020603050405020304" pitchFamily="18" charset="0"/>
                        </a:rPr>
                        <a:t>төлеуші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болып</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табылатын</a:t>
                      </a:r>
                      <a:r>
                        <a:rPr lang="ru-RU" dirty="0" smtClean="0">
                          <a:latin typeface="Times New Roman" panose="02020603050405020304" pitchFamily="18" charset="0"/>
                          <a:cs typeface="Times New Roman" panose="02020603050405020304" pitchFamily="18" charset="0"/>
                        </a:rPr>
                        <a:t> резидент </a:t>
                      </a:r>
                      <a:r>
                        <a:rPr lang="ru-RU" dirty="0" err="1" smtClean="0">
                          <a:latin typeface="Times New Roman" panose="02020603050405020304" pitchFamily="18" charset="0"/>
                          <a:cs typeface="Times New Roman" panose="02020603050405020304" pitchFamily="18" charset="0"/>
                        </a:rPr>
                        <a:t>заңды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тұлғаның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құрылымдық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бөлімшелері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шот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фактураларды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берген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жағдайда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мұндай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құрылымдық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бөлімшелерді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сәйкестендіру</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үшін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шот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фактураларды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нөмірлеуде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қолданылатын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әрбір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құрылымдық</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бөлімшелердің</a:t>
                      </a:r>
                      <a:r>
                        <a:rPr lang="ru-RU" dirty="0" smtClean="0">
                          <a:latin typeface="Times New Roman" panose="02020603050405020304" pitchFamily="18" charset="0"/>
                          <a:cs typeface="Times New Roman" panose="02020603050405020304" pitchFamily="18" charset="0"/>
                        </a:rPr>
                        <a:t> коды;</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439314577"/>
                  </a:ext>
                </a:extLst>
              </a:tr>
              <a:tr h="370840">
                <a:tc>
                  <a:txBody>
                    <a:bodyPr/>
                    <a:lstStyle/>
                    <a:p>
                      <a:r>
                        <a:rPr lang="ru-RU" dirty="0">
                          <a:latin typeface="Times New Roman" panose="02020603050405020304" pitchFamily="18" charset="0"/>
                          <a:cs typeface="Times New Roman" panose="02020603050405020304" pitchFamily="18" charset="0"/>
                        </a:rPr>
                        <a:t>10) </a:t>
                      </a:r>
                      <a:r>
                        <a:rPr lang="ru-RU" dirty="0" err="1" smtClean="0">
                          <a:latin typeface="Times New Roman" panose="02020603050405020304" pitchFamily="18" charset="0"/>
                          <a:cs typeface="Times New Roman" panose="02020603050405020304" pitchFamily="18" charset="0"/>
                        </a:rPr>
                        <a:t>олар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жасалған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кезде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шот</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фактураларды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нөмірлеуде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қолданылатын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цифрлардың</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максималды</a:t>
                      </a:r>
                      <a:r>
                        <a:rPr lang="ru-RU" dirty="0" smtClean="0">
                          <a:latin typeface="Times New Roman" panose="02020603050405020304" pitchFamily="18" charset="0"/>
                          <a:cs typeface="Times New Roman" panose="02020603050405020304" pitchFamily="18" charset="0"/>
                        </a:rPr>
                        <a:t> саны.</a:t>
                      </a:r>
                      <a:endParaRPr lang="ru-RU"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965041275"/>
                  </a:ext>
                </a:extLst>
              </a:tr>
            </a:tbl>
          </a:graphicData>
        </a:graphic>
      </p:graphicFrame>
    </p:spTree>
    <p:extLst>
      <p:ext uri="{BB962C8B-B14F-4D97-AF65-F5344CB8AC3E}">
        <p14:creationId xmlns:p14="http://schemas.microsoft.com/office/powerpoint/2010/main" val="423658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36176"/>
            <a:ext cx="10515600" cy="5840787"/>
          </a:xfrm>
        </p:spPr>
        <p:txBody>
          <a:bodyPr/>
          <a:lstStyle/>
          <a:p>
            <a:endParaRPr lang="ru-RU" dirty="0"/>
          </a:p>
        </p:txBody>
      </p:sp>
      <p:pic>
        <p:nvPicPr>
          <p:cNvPr id="4" name="Picture 3" descr="C:\Users\Batman\Desktop\сыщик-шаржа-ми-ый-расс-е-ует-с-коричневым-па-ьто-и-наб-ю-ает-стек-о-41237970.jpg"/>
          <p:cNvPicPr>
            <a:picLocks noChangeAspect="1" noChangeArrowheads="1"/>
          </p:cNvPicPr>
          <p:nvPr/>
        </p:nvPicPr>
        <p:blipFill>
          <a:blip r:embed="rId3" cstate="print">
            <a:clrChange>
              <a:clrFrom>
                <a:srgbClr val="FFFFFF"/>
              </a:clrFrom>
              <a:clrTo>
                <a:srgbClr val="FFFFFF">
                  <a:alpha val="0"/>
                </a:srgbClr>
              </a:clrTo>
            </a:clrChange>
          </a:blip>
          <a:srcRect r="-701" b="8585"/>
          <a:stretch>
            <a:fillRect/>
          </a:stretch>
        </p:blipFill>
        <p:spPr bwMode="auto">
          <a:xfrm>
            <a:off x="8189260" y="2088619"/>
            <a:ext cx="1622090" cy="1421063"/>
          </a:xfrm>
          <a:prstGeom prst="rect">
            <a:avLst/>
          </a:prstGeom>
          <a:noFill/>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8495" y="4666828"/>
            <a:ext cx="2915666" cy="1902807"/>
          </a:xfrm>
          <a:prstGeom prst="rect">
            <a:avLst/>
          </a:prstGeom>
        </p:spPr>
      </p:pic>
      <p:sp>
        <p:nvSpPr>
          <p:cNvPr id="6" name="Прямоугольник 5"/>
          <p:cNvSpPr/>
          <p:nvPr/>
        </p:nvSpPr>
        <p:spPr>
          <a:xfrm>
            <a:off x="2623930" y="2088620"/>
            <a:ext cx="5027446" cy="21056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cs typeface="Arial" panose="020B0604020202020204" pitchFamily="34" charset="0"/>
              </a:rPr>
              <a:t>НАЗАРЛАРЫҢЫЗҒА РАХМЕТ!</a:t>
            </a:r>
            <a:endParaRPr lang="ru-RU"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anose="020B0604020202020204" pitchFamily="34" charset="0"/>
              <a:cs typeface="Arial" panose="020B0604020202020204" pitchFamily="34" charset="0"/>
            </a:endParaRPr>
          </a:p>
          <a:p>
            <a:pPr algn="ctr"/>
            <a:endParaRPr lang="ru-RU" dirty="0"/>
          </a:p>
        </p:txBody>
      </p:sp>
    </p:spTree>
    <p:extLst>
      <p:ext uri="{BB962C8B-B14F-4D97-AF65-F5344CB8AC3E}">
        <p14:creationId xmlns:p14="http://schemas.microsoft.com/office/powerpoint/2010/main" val="639795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008530"/>
            <a:ext cx="6395357" cy="5168433"/>
          </a:xfrm>
        </p:spPr>
        <p:txBody>
          <a:bodyPr>
            <a:normAutofit/>
          </a:bodyPr>
          <a:lstStyle/>
          <a:p>
            <a:pPr marL="0" indent="0">
              <a:lnSpc>
                <a:spcPct val="100000"/>
              </a:lnSpc>
              <a:spcBef>
                <a:spcPts val="0"/>
              </a:spcBef>
              <a:buNone/>
            </a:pPr>
            <a:r>
              <a:rPr lang="ru-RU" sz="2000" dirty="0">
                <a:latin typeface="Arial" panose="020B0604020202020204" pitchFamily="34" charset="0"/>
                <a:cs typeface="Arial" panose="020B0604020202020204" pitchFamily="34" charset="0"/>
              </a:rPr>
              <a:t>     </a:t>
            </a:r>
          </a:p>
        </p:txBody>
      </p:sp>
      <p:sp>
        <p:nvSpPr>
          <p:cNvPr id="2" name="Заголовок 1"/>
          <p:cNvSpPr>
            <a:spLocks noGrp="1"/>
          </p:cNvSpPr>
          <p:nvPr>
            <p:ph type="title"/>
          </p:nvPr>
        </p:nvSpPr>
        <p:spPr>
          <a:xfrm>
            <a:off x="838200" y="365126"/>
            <a:ext cx="10515600" cy="643404"/>
          </a:xfrm>
        </p:spPr>
        <p:txBody>
          <a:bodyPr>
            <a:normAutofit/>
          </a:bodyPr>
          <a:lstStyle/>
          <a:p>
            <a:r>
              <a:rPr lang="ru-RU" sz="3200" dirty="0">
                <a:latin typeface="Arial" panose="020B0604020202020204" pitchFamily="34" charset="0"/>
                <a:cs typeface="Arial" panose="020B0604020202020204" pitchFamily="34" charset="0"/>
              </a:rPr>
              <a:t>САЛЫҚ МІНДЕТТЕМЕСІ</a:t>
            </a:r>
            <a:endParaRPr lang="ru-RU" sz="3200" dirty="0"/>
          </a:p>
        </p:txBody>
      </p:sp>
      <p:sp>
        <p:nvSpPr>
          <p:cNvPr id="5" name="TextBox 4">
            <a:extLst>
              <a:ext uri="{FF2B5EF4-FFF2-40B4-BE49-F238E27FC236}">
                <a16:creationId xmlns="" xmlns:a16="http://schemas.microsoft.com/office/drawing/2014/main" id="{5786F2BA-C60A-4FA7-9827-D7B926CFA337}"/>
              </a:ext>
            </a:extLst>
          </p:cNvPr>
          <p:cNvSpPr txBox="1"/>
          <p:nvPr/>
        </p:nvSpPr>
        <p:spPr>
          <a:xfrm>
            <a:off x="9098643" y="1063947"/>
            <a:ext cx="2958193" cy="5016758"/>
          </a:xfrm>
          <a:prstGeom prst="rect">
            <a:avLst/>
          </a:prstGeom>
          <a:noFill/>
        </p:spPr>
        <p:txBody>
          <a:bodyPr wrap="square">
            <a:spAutoFit/>
          </a:bodyPr>
          <a:lstStyle/>
          <a:p>
            <a:r>
              <a:rPr lang="ru-RU" sz="2000" dirty="0" err="1">
                <a:latin typeface="Arial" panose="020B0604020202020204" pitchFamily="34" charset="0"/>
                <a:cs typeface="Arial" panose="020B0604020202020204" pitchFamily="34" charset="0"/>
              </a:rPr>
              <a:t>Салық</a:t>
            </a:r>
            <a:r>
              <a:rPr lang="ru-RU" sz="2000" dirty="0">
                <a:latin typeface="Arial" panose="020B0604020202020204" pitchFamily="34" charset="0"/>
                <a:cs typeface="Arial" panose="020B0604020202020204" pitchFamily="34" charset="0"/>
              </a:rPr>
              <a:t> органы </a:t>
            </a:r>
            <a:r>
              <a:rPr lang="ru-RU" sz="2000" dirty="0" err="1">
                <a:latin typeface="Arial" panose="020B0604020202020204" pitchFamily="34" charset="0"/>
                <a:cs typeface="Arial" panose="020B0604020202020204" pitchFamily="34" charset="0"/>
              </a:rPr>
              <a:t>өк</a:t>
            </a:r>
            <a:r>
              <a:rPr lang="en-US" sz="2000" dirty="0" err="1">
                <a:latin typeface="Arial" panose="020B0604020202020204" pitchFamily="34" charset="0"/>
                <a:cs typeface="Arial" panose="020B0604020202020204" pitchFamily="34" charset="0"/>
              </a:rPr>
              <a:t>i</a:t>
            </a:r>
            <a:r>
              <a:rPr lang="ru-RU" sz="2000" dirty="0" err="1">
                <a:latin typeface="Arial" panose="020B0604020202020204" pitchFamily="34" charset="0"/>
                <a:cs typeface="Arial" panose="020B0604020202020204" pitchFamily="34" charset="0"/>
              </a:rPr>
              <a:t>лд</a:t>
            </a:r>
            <a:r>
              <a:rPr lang="en-US" sz="2000" dirty="0" err="1">
                <a:latin typeface="Arial" panose="020B0604020202020204" pitchFamily="34" charset="0"/>
                <a:cs typeface="Arial" panose="020B0604020202020204" pitchFamily="34" charset="0"/>
              </a:rPr>
              <a:t>i</a:t>
            </a:r>
            <a:r>
              <a:rPr lang="ru-RU" sz="2000" dirty="0">
                <a:latin typeface="Arial" panose="020B0604020202020204" pitchFamily="34" charset="0"/>
                <a:cs typeface="Arial" panose="020B0604020202020204" pitchFamily="34" charset="0"/>
              </a:rPr>
              <a:t>к </a:t>
            </a:r>
            <a:r>
              <a:rPr lang="ru-RU" sz="2000" dirty="0" err="1">
                <a:latin typeface="Arial" panose="020B0604020202020204" pitchFamily="34" charset="0"/>
                <a:cs typeface="Arial" panose="020B0604020202020204" pitchFamily="34" charset="0"/>
              </a:rPr>
              <a:t>етет</a:t>
            </a:r>
            <a:r>
              <a:rPr lang="en-US" sz="2000" dirty="0" err="1">
                <a:latin typeface="Arial" panose="020B0604020202020204" pitchFamily="34" charset="0"/>
                <a:cs typeface="Arial" panose="020B0604020202020204" pitchFamily="34" charset="0"/>
              </a:rPr>
              <a:t>i</a:t>
            </a:r>
            <a:r>
              <a:rPr lang="ru-RU" sz="2000" dirty="0">
                <a:latin typeface="Arial" panose="020B0604020202020204" pitchFamily="34" charset="0"/>
                <a:cs typeface="Arial" panose="020B0604020202020204" pitchFamily="34" charset="0"/>
              </a:rPr>
              <a:t>н </a:t>
            </a:r>
            <a:r>
              <a:rPr lang="ru-RU" sz="2000" dirty="0" err="1">
                <a:latin typeface="Arial" panose="020B0604020202020204" pitchFamily="34" charset="0"/>
                <a:cs typeface="Arial" panose="020B0604020202020204" pitchFamily="34" charset="0"/>
              </a:rPr>
              <a:t>мемлекет</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салық</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төлеуш</a:t>
            </a:r>
            <a:r>
              <a:rPr lang="en-US" sz="2000" dirty="0" err="1">
                <a:latin typeface="Arial" panose="020B0604020202020204" pitchFamily="34" charset="0"/>
                <a:cs typeface="Arial" panose="020B0604020202020204" pitchFamily="34" charset="0"/>
              </a:rPr>
              <a:t>i</a:t>
            </a:r>
            <a:r>
              <a:rPr lang="ru-RU" sz="2000" dirty="0" err="1">
                <a:latin typeface="Arial" panose="020B0604020202020204" pitchFamily="34" charset="0"/>
                <a:cs typeface="Arial" panose="020B0604020202020204" pitchFamily="34" charset="0"/>
              </a:rPr>
              <a:t>ден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салық</a:t>
            </a:r>
            <a:r>
              <a:rPr lang="ru-RU" sz="2000" dirty="0">
                <a:latin typeface="Arial" panose="020B0604020202020204" pitchFamily="34" charset="0"/>
                <a:cs typeface="Arial" panose="020B0604020202020204" pitchFamily="34" charset="0"/>
              </a:rPr>
              <a:t> агент</a:t>
            </a:r>
            <a:r>
              <a:rPr lang="en-US" sz="2000" dirty="0" err="1">
                <a:latin typeface="Arial" panose="020B0604020202020204" pitchFamily="34" charset="0"/>
                <a:cs typeface="Arial" panose="020B0604020202020204" pitchFamily="34" charset="0"/>
              </a:rPr>
              <a:t>i</a:t>
            </a:r>
            <a:r>
              <a:rPr lang="ru-RU" sz="2000" dirty="0" err="1">
                <a:latin typeface="Arial" panose="020B0604020202020204" pitchFamily="34" charset="0"/>
                <a:cs typeface="Arial" panose="020B0604020202020204" pitchFamily="34" charset="0"/>
              </a:rPr>
              <a:t>нен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салық</a:t>
            </a:r>
            <a:r>
              <a:rPr lang="ru-RU" sz="2000" dirty="0">
                <a:latin typeface="Arial" panose="020B0604020202020204" pitchFamily="34" charset="0"/>
                <a:cs typeface="Arial" panose="020B0604020202020204" pitchFamily="34" charset="0"/>
              </a:rPr>
              <a:t> м</a:t>
            </a:r>
            <a:r>
              <a:rPr lang="en-US" sz="2000" dirty="0" err="1">
                <a:latin typeface="Arial" panose="020B0604020202020204" pitchFamily="34" charset="0"/>
                <a:cs typeface="Arial" panose="020B0604020202020204" pitchFamily="34" charset="0"/>
              </a:rPr>
              <a:t>i</a:t>
            </a:r>
            <a:r>
              <a:rPr lang="ru-RU" sz="2000" dirty="0" err="1">
                <a:latin typeface="Arial" panose="020B0604020202020204" pitchFamily="34" charset="0"/>
                <a:cs typeface="Arial" panose="020B0604020202020204" pitchFamily="34" charset="0"/>
              </a:rPr>
              <a:t>ндеттемес</a:t>
            </a:r>
            <a:r>
              <a:rPr lang="en-US" sz="2000" dirty="0" err="1">
                <a:latin typeface="Arial" panose="020B0604020202020204" pitchFamily="34" charset="0"/>
                <a:cs typeface="Arial" panose="020B0604020202020204" pitchFamily="34" charset="0"/>
              </a:rPr>
              <a:t>i</a:t>
            </a:r>
            <a:r>
              <a:rPr lang="ru-RU" sz="2000" dirty="0">
                <a:latin typeface="Arial" panose="020B0604020202020204" pitchFamily="34" charset="0"/>
                <a:cs typeface="Arial" panose="020B0604020202020204" pitchFamily="34" charset="0"/>
              </a:rPr>
              <a:t>н </a:t>
            </a:r>
            <a:r>
              <a:rPr lang="ru-RU" sz="2000" dirty="0" err="1">
                <a:latin typeface="Arial" panose="020B0604020202020204" pitchFamily="34" charset="0"/>
                <a:cs typeface="Arial" panose="020B0604020202020204" pitchFamily="34" charset="0"/>
              </a:rPr>
              <a:t>толық</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көлемде</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орындауды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талап</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етуге</a:t>
            </a:r>
            <a:r>
              <a:rPr lang="ru-RU" sz="2000" dirty="0">
                <a:latin typeface="Arial" panose="020B0604020202020204" pitchFamily="34" charset="0"/>
                <a:cs typeface="Arial" panose="020B0604020202020204" pitchFamily="34" charset="0"/>
              </a:rPr>
              <a:t>, ал </a:t>
            </a:r>
            <a:r>
              <a:rPr lang="ru-RU" sz="2000" dirty="0" err="1">
                <a:latin typeface="Arial" panose="020B0604020202020204" pitchFamily="34" charset="0"/>
                <a:cs typeface="Arial" panose="020B0604020202020204" pitchFamily="34" charset="0"/>
              </a:rPr>
              <a:t>салық</a:t>
            </a:r>
            <a:r>
              <a:rPr lang="ru-RU" sz="2000" dirty="0">
                <a:latin typeface="Arial" panose="020B0604020202020204" pitchFamily="34" charset="0"/>
                <a:cs typeface="Arial" panose="020B0604020202020204" pitchFamily="34" charset="0"/>
              </a:rPr>
              <a:t> м</a:t>
            </a:r>
            <a:r>
              <a:rPr lang="en-US" sz="2000" dirty="0" err="1">
                <a:latin typeface="Arial" panose="020B0604020202020204" pitchFamily="34" charset="0"/>
                <a:cs typeface="Arial" panose="020B0604020202020204" pitchFamily="34" charset="0"/>
              </a:rPr>
              <a:t>i</a:t>
            </a:r>
            <a:r>
              <a:rPr lang="ru-RU" sz="2000" dirty="0" err="1">
                <a:latin typeface="Arial" panose="020B0604020202020204" pitchFamily="34" charset="0"/>
                <a:cs typeface="Arial" panose="020B0604020202020204" pitchFamily="34" charset="0"/>
              </a:rPr>
              <a:t>ндеттемес</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орындалмаған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немесе</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ти</a:t>
            </a:r>
            <a:r>
              <a:rPr lang="en-US" sz="2000" dirty="0" err="1">
                <a:latin typeface="Arial" panose="020B0604020202020204" pitchFamily="34" charset="0"/>
                <a:cs typeface="Arial" panose="020B0604020202020204" pitchFamily="34" charset="0"/>
              </a:rPr>
              <a:t>i</a:t>
            </a:r>
            <a:r>
              <a:rPr lang="ru-RU" sz="2000" dirty="0">
                <a:latin typeface="Arial" panose="020B0604020202020204" pitchFamily="34" charset="0"/>
                <a:cs typeface="Arial" panose="020B0604020202020204" pitchFamily="34" charset="0"/>
              </a:rPr>
              <a:t>с</a:t>
            </a:r>
            <a:r>
              <a:rPr lang="en-US" sz="2000" dirty="0" err="1">
                <a:latin typeface="Arial" panose="020B0604020202020204" pitchFamily="34" charset="0"/>
                <a:cs typeface="Arial" panose="020B0604020202020204" pitchFamily="34" charset="0"/>
              </a:rPr>
              <a:t>i</a:t>
            </a:r>
            <a:r>
              <a:rPr lang="ru-RU" sz="2000" dirty="0" err="1">
                <a:latin typeface="Arial" panose="020B0604020202020204" pitchFamily="34" charset="0"/>
                <a:cs typeface="Arial" panose="020B0604020202020204" pitchFamily="34" charset="0"/>
              </a:rPr>
              <a:t>нше</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орындалмаған</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жағдайда</a:t>
            </a:r>
            <a:r>
              <a:rPr lang="ru-RU" sz="2000" dirty="0">
                <a:latin typeface="Arial" panose="020B0604020202020204" pitchFamily="34" charset="0"/>
                <a:cs typeface="Arial" panose="020B0604020202020204" pitchFamily="34" charset="0"/>
              </a:rPr>
              <a:t> оны </a:t>
            </a:r>
            <a:r>
              <a:rPr lang="ru-RU" sz="2000" dirty="0" err="1">
                <a:latin typeface="Arial" panose="020B0604020202020204" pitchFamily="34" charset="0"/>
                <a:cs typeface="Arial" panose="020B0604020202020204" pitchFamily="34" charset="0"/>
              </a:rPr>
              <a:t>қамтамасыз</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ету</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және</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мәжбүрлеп</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орындау</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тәс</a:t>
            </a:r>
            <a:r>
              <a:rPr lang="en-US" sz="2000" dirty="0" err="1">
                <a:latin typeface="Arial" panose="020B0604020202020204" pitchFamily="34" charset="0"/>
                <a:cs typeface="Arial" panose="020B0604020202020204" pitchFamily="34" charset="0"/>
              </a:rPr>
              <a:t>i</a:t>
            </a:r>
            <a:r>
              <a:rPr lang="ru-RU" sz="2000" dirty="0" err="1">
                <a:latin typeface="Arial" panose="020B0604020202020204" pitchFamily="34" charset="0"/>
                <a:cs typeface="Arial" panose="020B0604020202020204" pitchFamily="34" charset="0"/>
              </a:rPr>
              <a:t>лдер</a:t>
            </a:r>
            <a:r>
              <a:rPr lang="en-US" sz="2000" dirty="0" err="1">
                <a:latin typeface="Arial" panose="020B0604020202020204" pitchFamily="34" charset="0"/>
                <a:cs typeface="Arial" panose="020B0604020202020204" pitchFamily="34" charset="0"/>
              </a:rPr>
              <a:t>i</a:t>
            </a:r>
            <a:r>
              <a:rPr lang="ru-RU" sz="2000" dirty="0">
                <a:latin typeface="Arial" panose="020B0604020202020204" pitchFamily="34" charset="0"/>
                <a:cs typeface="Arial" panose="020B0604020202020204" pitchFamily="34" charset="0"/>
              </a:rPr>
              <a:t>н </a:t>
            </a:r>
            <a:r>
              <a:rPr lang="ru-RU" sz="2000" dirty="0" err="1">
                <a:latin typeface="Arial" panose="020B0604020202020204" pitchFamily="34" charset="0"/>
                <a:cs typeface="Arial" panose="020B0604020202020204" pitchFamily="34" charset="0"/>
              </a:rPr>
              <a:t>қолдануға</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құқылы</a:t>
            </a:r>
            <a:r>
              <a:rPr lang="ru-RU" sz="2000" dirty="0">
                <a:latin typeface="Arial" panose="020B0604020202020204" pitchFamily="34" charset="0"/>
                <a:cs typeface="Arial" panose="020B0604020202020204" pitchFamily="34" charset="0"/>
              </a:rPr>
              <a:t>. </a:t>
            </a:r>
            <a:r>
              <a:rPr lang="ru-RU" sz="2000" dirty="0" err="1">
                <a:latin typeface="Arial" panose="020B0604020202020204" pitchFamily="34" charset="0"/>
                <a:cs typeface="Arial" panose="020B0604020202020204" pitchFamily="34" charset="0"/>
              </a:rPr>
              <a:t>шаралар</a:t>
            </a:r>
            <a:r>
              <a:rPr lang="ru-RU" sz="2000" dirty="0">
                <a:latin typeface="Arial" panose="020B0604020202020204" pitchFamily="34" charset="0"/>
                <a:cs typeface="Arial" panose="020B0604020202020204" pitchFamily="34" charset="0"/>
              </a:rPr>
              <a:t>.</a:t>
            </a:r>
          </a:p>
        </p:txBody>
      </p:sp>
      <p:graphicFrame>
        <p:nvGraphicFramePr>
          <p:cNvPr id="4" name="Таблица 5">
            <a:extLst>
              <a:ext uri="{FF2B5EF4-FFF2-40B4-BE49-F238E27FC236}">
                <a16:creationId xmlns="" xmlns:a16="http://schemas.microsoft.com/office/drawing/2014/main" id="{8FA8F38C-E9E9-449C-8A36-D4D7106E9467}"/>
              </a:ext>
            </a:extLst>
          </p:cNvPr>
          <p:cNvGraphicFramePr>
            <a:graphicFrameLocks noGrp="1"/>
          </p:cNvGraphicFramePr>
          <p:nvPr>
            <p:extLst>
              <p:ext uri="{D42A27DB-BD31-4B8C-83A1-F6EECF244321}">
                <p14:modId xmlns:p14="http://schemas.microsoft.com/office/powerpoint/2010/main" val="2838779528"/>
              </p:ext>
            </p:extLst>
          </p:nvPr>
        </p:nvGraphicFramePr>
        <p:xfrm>
          <a:off x="838200" y="1117635"/>
          <a:ext cx="8128000" cy="5217160"/>
        </p:xfrm>
        <a:graphic>
          <a:graphicData uri="http://schemas.openxmlformats.org/drawingml/2006/table">
            <a:tbl>
              <a:tblPr firstRow="1" bandRow="1">
                <a:tableStyleId>{073A0DAA-6AF3-43AB-8588-CEC1D06C72B9}</a:tableStyleId>
              </a:tblPr>
              <a:tblGrid>
                <a:gridCol w="8128000">
                  <a:extLst>
                    <a:ext uri="{9D8B030D-6E8A-4147-A177-3AD203B41FA5}">
                      <a16:colId xmlns="" xmlns:a16="http://schemas.microsoft.com/office/drawing/2014/main" val="1530589708"/>
                    </a:ext>
                  </a:extLst>
                </a:gridCol>
              </a:tblGrid>
              <a:tr h="370840">
                <a:tc>
                  <a:txBody>
                    <a:bodyPr/>
                    <a:lstStyle/>
                    <a:p>
                      <a:pPr algn="just"/>
                      <a:r>
                        <a:rPr lang="ru-RU" b="1" dirty="0" err="1" smtClean="0">
                          <a:latin typeface="Arial" panose="020B0604020202020204" pitchFamily="34" charset="0"/>
                          <a:cs typeface="Arial" panose="020B0604020202020204" pitchFamily="34" charset="0"/>
                        </a:rPr>
                        <a:t>Салық</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міндеттемесі</a:t>
                      </a:r>
                      <a:r>
                        <a:rPr lang="ru-RU" b="1" dirty="0" smtClean="0">
                          <a:latin typeface="Arial" panose="020B0604020202020204" pitchFamily="34" charset="0"/>
                          <a:cs typeface="Arial" panose="020B0604020202020204" pitchFamily="34" charset="0"/>
                        </a:rPr>
                        <a:t> - </a:t>
                      </a:r>
                      <a:r>
                        <a:rPr lang="ru-RU" b="1" dirty="0" err="1" smtClean="0">
                          <a:latin typeface="Arial" panose="020B0604020202020204" pitchFamily="34" charset="0"/>
                          <a:cs typeface="Arial" panose="020B0604020202020204" pitchFamily="34" charset="0"/>
                        </a:rPr>
                        <a:t>салық</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төлеушінің</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мемлекет</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алдындағы</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Қазақстан</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Республикасының</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салық</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заңнамасына</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сәйкес</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туындайтын</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міндеттемесі</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оның</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негізінде</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салық</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төлеуші</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келесі</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әрекеттерді</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орындауға</a:t>
                      </a:r>
                      <a:r>
                        <a:rPr lang="ru-RU" b="1" dirty="0" smtClean="0">
                          <a:latin typeface="Arial" panose="020B0604020202020204" pitchFamily="34" charset="0"/>
                          <a:cs typeface="Arial" panose="020B0604020202020204" pitchFamily="34" charset="0"/>
                        </a:rPr>
                        <a:t> </a:t>
                      </a:r>
                      <a:r>
                        <a:rPr lang="ru-RU" b="1" dirty="0" err="1" smtClean="0">
                          <a:latin typeface="Arial" panose="020B0604020202020204" pitchFamily="34" charset="0"/>
                          <a:cs typeface="Arial" panose="020B0604020202020204" pitchFamily="34" charset="0"/>
                        </a:rPr>
                        <a:t>міндетті</a:t>
                      </a:r>
                      <a:r>
                        <a:rPr lang="ru-RU" b="1"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527603847"/>
                  </a:ext>
                </a:extLst>
              </a:tr>
              <a:tr h="370840">
                <a:tc>
                  <a:txBody>
                    <a:bodyPr/>
                    <a:lstStyle/>
                    <a:p>
                      <a:r>
                        <a:rPr lang="ru-RU" dirty="0">
                          <a:latin typeface="Arial" panose="020B0604020202020204" pitchFamily="34" charset="0"/>
                          <a:cs typeface="Arial" panose="020B0604020202020204" pitchFamily="34" charset="0"/>
                        </a:rPr>
                        <a:t>1) </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салық</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органында</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тіркеу</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27999576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салық</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салынатын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объектілердің</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және</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немесе</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салыққа</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байланысты</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баптардың</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есебін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жүргізеді</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ru-RU"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 xmlns:a16="http://schemas.microsoft.com/office/drawing/2014/main" val="1416900138"/>
                  </a:ext>
                </a:extLst>
              </a:tr>
              <a:tr h="370840">
                <a:tc>
                  <a:txBody>
                    <a:bodyPr/>
                    <a:lstStyle/>
                    <a:p>
                      <a:r>
                        <a:rPr lang="ru-RU" dirty="0">
                          <a:latin typeface="Arial" panose="020B0604020202020204" pitchFamily="34" charset="0"/>
                          <a:cs typeface="Arial" panose="020B0604020202020204" pitchFamily="34" charset="0"/>
                        </a:rPr>
                        <a:t>3) </a:t>
                      </a:r>
                      <a:r>
                        <a:rPr lang="ru-RU" dirty="0" err="1" smtClean="0">
                          <a:latin typeface="Arial" panose="020B0604020202020204" pitchFamily="34" charset="0"/>
                          <a:cs typeface="Arial" panose="020B0604020202020204" pitchFamily="34" charset="0"/>
                        </a:rPr>
                        <a:t>салық</a:t>
                      </a:r>
                      <a:r>
                        <a:rPr lang="ru-RU" dirty="0" smtClean="0">
                          <a:latin typeface="Arial" panose="020B0604020202020204" pitchFamily="34" charset="0"/>
                          <a:cs typeface="Arial" panose="020B0604020202020204" pitchFamily="34" charset="0"/>
                        </a:rPr>
                        <a:t> салу </a:t>
                      </a:r>
                      <a:r>
                        <a:rPr lang="ru-RU" dirty="0" err="1" smtClean="0">
                          <a:latin typeface="Arial" panose="020B0604020202020204" pitchFamily="34" charset="0"/>
                          <a:cs typeface="Arial" panose="020B0604020202020204" pitchFamily="34" charset="0"/>
                        </a:rPr>
                        <a:t>объектілеріне</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және</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немесе</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салық</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салуға</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байланысты</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объектілерге</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сүйене</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отырып</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салық</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базасы</a:t>
                      </a:r>
                      <a:r>
                        <a:rPr lang="ru-RU" dirty="0" smtClean="0">
                          <a:latin typeface="Arial" panose="020B0604020202020204" pitchFamily="34" charset="0"/>
                          <a:cs typeface="Arial" panose="020B0604020202020204" pitchFamily="34" charset="0"/>
                        </a:rPr>
                        <a:t> мен </a:t>
                      </a:r>
                      <a:r>
                        <a:rPr lang="ru-RU" dirty="0" err="1" smtClean="0">
                          <a:latin typeface="Arial" panose="020B0604020202020204" pitchFamily="34" charset="0"/>
                          <a:cs typeface="Arial" panose="020B0604020202020204" pitchFamily="34" charset="0"/>
                        </a:rPr>
                        <a:t>салық</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ставкаларын</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бюджетке</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төленуге</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жататын</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салықтар</a:t>
                      </a:r>
                      <a:r>
                        <a:rPr lang="ru-RU" dirty="0" smtClean="0">
                          <a:latin typeface="Arial" panose="020B0604020202020204" pitchFamily="34" charset="0"/>
                          <a:cs typeface="Arial" panose="020B0604020202020204" pitchFamily="34" charset="0"/>
                        </a:rPr>
                        <a:t> мен </a:t>
                      </a:r>
                      <a:r>
                        <a:rPr lang="ru-RU" dirty="0" err="1" smtClean="0">
                          <a:latin typeface="Arial" panose="020B0604020202020204" pitchFamily="34" charset="0"/>
                          <a:cs typeface="Arial" panose="020B0604020202020204" pitchFamily="34" charset="0"/>
                        </a:rPr>
                        <a:t>төлемдердің</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сомасын</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сондай</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ақ</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олар</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бойынша</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аванстық</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және</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ағымдағы</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төлемдерді</a:t>
                      </a:r>
                      <a:r>
                        <a:rPr lang="ru-RU" dirty="0" smtClean="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есептейді</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34059307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4)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салық</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тіркелімдерін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салық</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нысандарын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және</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өзге</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де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нысандарды</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қоспағанда</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белгіленген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тәртіппен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салық</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органдарына</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жасайды</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және</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ұсынады</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ru-RU"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 xmlns:a16="http://schemas.microsoft.com/office/drawing/2014/main" val="254597266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5)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салықтар</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мен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бюджетке</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төленетін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төлемдердің</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салықтар</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мен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бюджетке</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төленетін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төлемдер</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бойынша</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аванстық</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және</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ағымдағы</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төлемдердің</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есептелген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және</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есептелген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сомаларын</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ru-RU" sz="1800" b="0" i="0" u="none" strike="noStrike" kern="1200" cap="none" spc="0" normalizeH="0" baseline="0" noProof="0" dirty="0" err="1" smtClean="0">
                          <a:ln>
                            <a:noFill/>
                          </a:ln>
                          <a:solidFill>
                            <a:prstClr val="black"/>
                          </a:solidFill>
                          <a:effectLst/>
                          <a:uLnTx/>
                          <a:uFillTx/>
                          <a:latin typeface="Arial" panose="020B0604020202020204" pitchFamily="34" charset="0"/>
                          <a:ea typeface="+mn-ea"/>
                          <a:cs typeface="Arial" panose="020B0604020202020204" pitchFamily="34" charset="0"/>
                        </a:rPr>
                        <a:t>төлейді</a:t>
                      </a:r>
                      <a:r>
                        <a:rPr kumimoji="0" lang="ru-RU" sz="1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ru-RU"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tc>
                <a:extLst>
                  <a:ext uri="{0D108BD9-81ED-4DB2-BD59-A6C34878D82A}">
                    <a16:rowId xmlns="" xmlns:a16="http://schemas.microsoft.com/office/drawing/2014/main" val="3398444754"/>
                  </a:ext>
                </a:extLst>
              </a:tr>
            </a:tbl>
          </a:graphicData>
        </a:graphic>
      </p:graphicFrame>
    </p:spTree>
    <p:extLst>
      <p:ext uri="{BB962C8B-B14F-4D97-AF65-F5344CB8AC3E}">
        <p14:creationId xmlns:p14="http://schemas.microsoft.com/office/powerpoint/2010/main" val="2356540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a:extLst>
              <a:ext uri="{FF2B5EF4-FFF2-40B4-BE49-F238E27FC236}">
                <a16:creationId xmlns="" xmlns:a16="http://schemas.microsoft.com/office/drawing/2014/main" id="{693304B9-814A-438A-9E15-707A7298B425}"/>
              </a:ext>
            </a:extLst>
          </p:cNvPr>
          <p:cNvGraphicFramePr>
            <a:graphicFrameLocks noGrp="1"/>
          </p:cNvGraphicFramePr>
          <p:nvPr>
            <p:ph idx="1"/>
            <p:extLst>
              <p:ext uri="{D42A27DB-BD31-4B8C-83A1-F6EECF244321}">
                <p14:modId xmlns:p14="http://schemas.microsoft.com/office/powerpoint/2010/main" val="1480909867"/>
              </p:ext>
            </p:extLst>
          </p:nvPr>
        </p:nvGraphicFramePr>
        <p:xfrm>
          <a:off x="838200" y="1293541"/>
          <a:ext cx="10515600" cy="5199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оловок 1"/>
          <p:cNvSpPr>
            <a:spLocks noGrp="1"/>
          </p:cNvSpPr>
          <p:nvPr>
            <p:ph type="title"/>
          </p:nvPr>
        </p:nvSpPr>
        <p:spPr>
          <a:xfrm>
            <a:off x="838200" y="365126"/>
            <a:ext cx="10515600" cy="928416"/>
          </a:xfrm>
        </p:spPr>
        <p:txBody>
          <a:bodyPr>
            <a:normAutofit/>
          </a:bodyPr>
          <a:lstStyle/>
          <a:p>
            <a:pPr algn="ctr"/>
            <a:r>
              <a:rPr lang="ru-RU" sz="3200" dirty="0" err="1">
                <a:latin typeface="Arial" panose="020B0604020202020204" pitchFamily="34" charset="0"/>
                <a:cs typeface="Arial" panose="020B0604020202020204" pitchFamily="34" charset="0"/>
              </a:rPr>
              <a:t>Салық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міндеттемесінің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элементтері</a:t>
            </a:r>
            <a:endParaRPr lang="ru-R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0285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27946"/>
            <a:ext cx="10515600" cy="656851"/>
          </a:xfrm>
        </p:spPr>
        <p:txBody>
          <a:bodyPr>
            <a:normAutofit/>
          </a:bodyPr>
          <a:lstStyle/>
          <a:p>
            <a:pPr algn="ctr"/>
            <a:r>
              <a:rPr lang="ru-RU" sz="3200" b="1" dirty="0" err="1">
                <a:latin typeface="Arial" panose="020B0604020202020204" pitchFamily="34" charset="0"/>
                <a:cs typeface="Arial" panose="020B0604020202020204" pitchFamily="34" charset="0"/>
              </a:rPr>
              <a:t>Салық</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міндеттемесін</a:t>
            </a:r>
            <a:r>
              <a:rPr lang="ru-RU" sz="3200" b="1" dirty="0">
                <a:latin typeface="Arial" panose="020B0604020202020204" pitchFamily="34" charset="0"/>
                <a:cs typeface="Arial" panose="020B0604020202020204" pitchFamily="34" charset="0"/>
              </a:rPr>
              <a:t> </a:t>
            </a:r>
            <a:r>
              <a:rPr lang="ru-RU" sz="3200" b="1" dirty="0" err="1">
                <a:latin typeface="Arial" panose="020B0604020202020204" pitchFamily="34" charset="0"/>
                <a:cs typeface="Arial" panose="020B0604020202020204" pitchFamily="34" charset="0"/>
              </a:rPr>
              <a:t>орындау</a:t>
            </a:r>
            <a:endParaRPr lang="ru-RU" sz="3200" b="1" dirty="0"/>
          </a:p>
        </p:txBody>
      </p:sp>
      <p:sp>
        <p:nvSpPr>
          <p:cNvPr id="13" name="TextBox 12">
            <a:extLst>
              <a:ext uri="{FF2B5EF4-FFF2-40B4-BE49-F238E27FC236}">
                <a16:creationId xmlns="" xmlns:a16="http://schemas.microsoft.com/office/drawing/2014/main" id="{1CA39A5C-1E32-477E-A4E6-EF84D80346B5}"/>
              </a:ext>
            </a:extLst>
          </p:cNvPr>
          <p:cNvSpPr txBox="1"/>
          <p:nvPr/>
        </p:nvSpPr>
        <p:spPr>
          <a:xfrm>
            <a:off x="551089" y="784797"/>
            <a:ext cx="7097486" cy="1754326"/>
          </a:xfrm>
          <a:prstGeom prst="rect">
            <a:avLst/>
          </a:prstGeom>
          <a:noFill/>
        </p:spPr>
        <p:txBody>
          <a:bodyPr wrap="square">
            <a:spAutoFit/>
          </a:bodyPr>
          <a:lstStyle/>
          <a:p>
            <a:pPr marL="285750" indent="-285750">
              <a:buFont typeface="Wingdings" panose="05000000000000000000" pitchFamily="2" charset="2"/>
              <a:buChar char="q"/>
            </a:pPr>
            <a:r>
              <a:rPr lang="ru-RU" dirty="0" err="1">
                <a:latin typeface="Arial" panose="020B0604020202020204" pitchFamily="34" charset="0"/>
                <a:cs typeface="Arial" panose="020B0604020202020204" pitchFamily="34" charset="0"/>
              </a:rPr>
              <a:t>Егер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кодексінде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өзгеше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көзделмесе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міндеттемесін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дербес</a:t>
            </a:r>
            <a:r>
              <a:rPr lang="ru-RU" dirty="0">
                <a:latin typeface="Arial" panose="020B0604020202020204" pitchFamily="34" charset="0"/>
                <a:cs typeface="Arial" panose="020B0604020202020204" pitchFamily="34" charset="0"/>
              </a:rPr>
              <a:t> </a:t>
            </a:r>
            <a:r>
              <a:rPr lang="ru-RU" dirty="0" err="1" smtClean="0">
                <a:latin typeface="Arial" panose="020B0604020202020204" pitchFamily="34" charset="0"/>
                <a:cs typeface="Arial" panose="020B0604020202020204" pitchFamily="34" charset="0"/>
              </a:rPr>
              <a:t>орындайды</a:t>
            </a:r>
            <a:r>
              <a:rPr lang="ru-RU" dirty="0" smtClean="0">
                <a:latin typeface="Arial" panose="020B0604020202020204" pitchFamily="34" charset="0"/>
                <a:cs typeface="Arial" panose="020B0604020202020204" pitchFamily="34" charset="0"/>
              </a:rPr>
              <a:t>.</a:t>
            </a:r>
          </a:p>
          <a:p>
            <a:pPr marL="285750" indent="-285750">
              <a:buFont typeface="Wingdings" panose="05000000000000000000" pitchFamily="2" charset="2"/>
              <a:buChar char="q"/>
            </a:pPr>
            <a:endParaRPr lang="ru-RU"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міндеттемесін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Қазақстан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Республикасының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заңнамасында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белгіленген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тәртіппен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мерзімдерде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орындауға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тиіс</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 xmlns:a16="http://schemas.microsoft.com/office/drawing/2014/main" id="{90C225B4-A77D-497A-B58F-C0CB183F088E}"/>
              </a:ext>
            </a:extLst>
          </p:cNvPr>
          <p:cNvSpPr txBox="1"/>
          <p:nvPr/>
        </p:nvSpPr>
        <p:spPr>
          <a:xfrm>
            <a:off x="549389" y="2791073"/>
            <a:ext cx="6875009" cy="3539430"/>
          </a:xfrm>
          <a:prstGeom prst="rect">
            <a:avLst/>
          </a:prstGeom>
          <a:noFill/>
        </p:spPr>
        <p:txBody>
          <a:bodyPr wrap="square">
            <a:spAutoFit/>
          </a:bodyPr>
          <a:lstStyle/>
          <a:p>
            <a:pPr marL="285750" indent="-285750">
              <a:buFont typeface="Wingdings" panose="05000000000000000000" pitchFamily="2" charset="2"/>
              <a:buChar char="q"/>
            </a:pPr>
            <a:r>
              <a:rPr lang="ru-RU" sz="1600" dirty="0" err="1">
                <a:latin typeface="Arial" panose="020B0604020202020204" pitchFamily="34" charset="0"/>
                <a:cs typeface="Arial" panose="020B0604020202020204" pitchFamily="34" charset="0"/>
              </a:rPr>
              <a:t>Салық</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төлеушінің</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бюджетке</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төленетін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салықтар</a:t>
            </a:r>
            <a:r>
              <a:rPr lang="ru-RU" sz="1600" dirty="0">
                <a:latin typeface="Arial" panose="020B0604020202020204" pitchFamily="34" charset="0"/>
                <a:cs typeface="Arial" panose="020B0604020202020204" pitchFamily="34" charset="0"/>
              </a:rPr>
              <a:t> мен </a:t>
            </a:r>
            <a:r>
              <a:rPr lang="ru-RU" sz="1600" dirty="0" err="1">
                <a:latin typeface="Arial" panose="020B0604020202020204" pitchFamily="34" charset="0"/>
                <a:cs typeface="Arial" panose="020B0604020202020204" pitchFamily="34" charset="0"/>
              </a:rPr>
              <a:t>төлемдерді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төлеу</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жөніндегі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салықтық</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міндеттемесі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сондай-ақ</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қолма-қол</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ақшасыз</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түрде</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орындалған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айыппұлдар</a:t>
            </a:r>
            <a:r>
              <a:rPr lang="ru-RU" sz="1600" dirty="0">
                <a:latin typeface="Arial" panose="020B0604020202020204" pitchFamily="34" charset="0"/>
                <a:cs typeface="Arial" panose="020B0604020202020204" pitchFamily="34" charset="0"/>
              </a:rPr>
              <a:t> мен </a:t>
            </a:r>
            <a:r>
              <a:rPr lang="ru-RU" sz="1600" dirty="0" err="1">
                <a:latin typeface="Arial" panose="020B0604020202020204" pitchFamily="34" charset="0"/>
                <a:cs typeface="Arial" panose="020B0604020202020204" pitchFamily="34" charset="0"/>
              </a:rPr>
              <a:t>өсімпұлдарды</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төлеу</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жөніндегі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міндеттемелер</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салық</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сомасы</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бойынша</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төлем</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тапсырмасын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орындауға</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келіп</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түскен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күннен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бастап</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орындалды</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деп</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есептеледі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және</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екінші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деңгейдегі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банктің</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немесе</a:t>
            </a:r>
            <a:r>
              <a:rPr lang="ru-RU" sz="1600" dirty="0">
                <a:latin typeface="Arial" panose="020B0604020202020204" pitchFamily="34" charset="0"/>
                <a:cs typeface="Arial" panose="020B0604020202020204" pitchFamily="34" charset="0"/>
              </a:rPr>
              <a:t> банк </a:t>
            </a:r>
            <a:r>
              <a:rPr lang="ru-RU" sz="1600" dirty="0" err="1">
                <a:latin typeface="Arial" panose="020B0604020202020204" pitchFamily="34" charset="0"/>
                <a:cs typeface="Arial" panose="020B0604020202020204" pitchFamily="34" charset="0"/>
              </a:rPr>
              <a:t>операцияларының</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жекелеген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түрлерін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жүзеге</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асыратын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ұйымның</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бюджетке</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төлемдері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өсімпұлдар</a:t>
            </a:r>
            <a:r>
              <a:rPr lang="ru-RU" sz="1600" dirty="0">
                <a:latin typeface="Arial" panose="020B0604020202020204" pitchFamily="34" charset="0"/>
                <a:cs typeface="Arial" panose="020B0604020202020204" pitchFamily="34" charset="0"/>
              </a:rPr>
              <a:t> мен </a:t>
            </a:r>
            <a:r>
              <a:rPr lang="ru-RU" sz="1600" dirty="0" err="1">
                <a:latin typeface="Arial" panose="020B0604020202020204" pitchFamily="34" charset="0"/>
                <a:cs typeface="Arial" panose="020B0604020202020204" pitchFamily="34" charset="0"/>
              </a:rPr>
              <a:t>айыппұлдар</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немесе</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банкоматтар</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немесе</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электронды</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терминалдар</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арқылы</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төленген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күннен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бастап</a:t>
            </a:r>
            <a:r>
              <a:rPr lang="ru-RU" sz="1600" dirty="0">
                <a:latin typeface="Arial" panose="020B0604020202020204" pitchFamily="34" charset="0"/>
                <a:cs typeface="Arial" panose="020B0604020202020204" pitchFamily="34" charset="0"/>
              </a:rPr>
              <a:t>, ал </a:t>
            </a:r>
            <a:r>
              <a:rPr lang="ru-RU" sz="1600" dirty="0" err="1">
                <a:latin typeface="Arial" panose="020B0604020202020204" pitchFamily="34" charset="0"/>
                <a:cs typeface="Arial" panose="020B0604020202020204" pitchFamily="34" charset="0"/>
              </a:rPr>
              <a:t>ақшалай</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түрде</a:t>
            </a:r>
            <a:r>
              <a:rPr lang="ru-RU" sz="1600" dirty="0">
                <a:latin typeface="Arial" panose="020B0604020202020204" pitchFamily="34" charset="0"/>
                <a:cs typeface="Arial" panose="020B0604020202020204" pitchFamily="34" charset="0"/>
              </a:rPr>
              <a:t> - </a:t>
            </a:r>
            <a:r>
              <a:rPr lang="ru-RU" sz="1600" dirty="0" err="1">
                <a:latin typeface="Arial" panose="020B0604020202020204" pitchFamily="34" charset="0"/>
                <a:cs typeface="Arial" panose="020B0604020202020204" pitchFamily="34" charset="0"/>
              </a:rPr>
              <a:t>салық</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төлеуші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көрсетілген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сомаларды</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төлеген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күннен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бастап</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екінші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деңгейдегі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банкке</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немесе</a:t>
            </a:r>
            <a:r>
              <a:rPr lang="ru-RU" sz="1600" dirty="0">
                <a:latin typeface="Arial" panose="020B0604020202020204" pitchFamily="34" charset="0"/>
                <a:cs typeface="Arial" panose="020B0604020202020204" pitchFamily="34" charset="0"/>
              </a:rPr>
              <a:t> банк </a:t>
            </a:r>
            <a:r>
              <a:rPr lang="ru-RU" sz="1600" dirty="0" err="1">
                <a:latin typeface="Arial" panose="020B0604020202020204" pitchFamily="34" charset="0"/>
                <a:cs typeface="Arial" panose="020B0604020202020204" pitchFamily="34" charset="0"/>
              </a:rPr>
              <a:t>операцияларының</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жекелеген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түрлерін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жүзеге</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асыратын</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ұйымға</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уәкілетті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мемлекеттік</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органға</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жергілікті</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атқарушы</a:t>
            </a:r>
            <a:r>
              <a:rPr lang="ru-RU" sz="1600" dirty="0">
                <a:latin typeface="Arial" panose="020B0604020202020204" pitchFamily="34" charset="0"/>
                <a:cs typeface="Arial" panose="020B0604020202020204" pitchFamily="34" charset="0"/>
              </a:rPr>
              <a:t> </a:t>
            </a:r>
            <a:r>
              <a:rPr lang="ru-RU" sz="1600" dirty="0" err="1">
                <a:latin typeface="Arial" panose="020B0604020202020204" pitchFamily="34" charset="0"/>
                <a:cs typeface="Arial" panose="020B0604020202020204" pitchFamily="34" charset="0"/>
              </a:rPr>
              <a:t>органға</a:t>
            </a:r>
            <a:r>
              <a:rPr lang="ru-RU" sz="1600" dirty="0">
                <a:latin typeface="Arial" panose="020B0604020202020204" pitchFamily="34" charset="0"/>
                <a:cs typeface="Arial" panose="020B0604020202020204" pitchFamily="34" charset="0"/>
              </a:rPr>
              <a:t>..</a:t>
            </a:r>
            <a:endParaRPr lang="x-none" sz="1600"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 xmlns:a16="http://schemas.microsoft.com/office/drawing/2014/main" id="{5F558EA6-6175-474E-B5AC-9D31B3BA9E36}"/>
              </a:ext>
            </a:extLst>
          </p:cNvPr>
          <p:cNvSpPr txBox="1"/>
          <p:nvPr/>
        </p:nvSpPr>
        <p:spPr>
          <a:xfrm>
            <a:off x="7135587" y="784797"/>
            <a:ext cx="5056414" cy="5355312"/>
          </a:xfrm>
          <a:prstGeom prst="rect">
            <a:avLst/>
          </a:prstGeom>
          <a:noFill/>
        </p:spPr>
        <p:txBody>
          <a:bodyPr wrap="square">
            <a:spAutoFit/>
          </a:bodyPr>
          <a:lstStyle/>
          <a:p>
            <a:pPr marL="285750" indent="-285750">
              <a:buFont typeface="Wingdings" panose="05000000000000000000" pitchFamily="2" charset="2"/>
              <a:buChar char="q"/>
            </a:pP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агенті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төлеушінің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міндеттемесі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ұсталған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күннен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бастап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орындалды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есептеледі</a:t>
            </a:r>
            <a:r>
              <a:rPr lang="ru-RU" dirty="0" smtClean="0">
                <a:latin typeface="Arial" panose="020B0604020202020204" pitchFamily="34" charset="0"/>
                <a:cs typeface="Arial" panose="020B0604020202020204" pitchFamily="34" charset="0"/>
              </a:rPr>
              <a:t>.</a:t>
            </a:r>
            <a:endParaRPr lang="ru-RU" i="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q"/>
            </a:pPr>
            <a:r>
              <a:rPr lang="ru-RU" dirty="0" err="1">
                <a:latin typeface="Arial" panose="020B0604020202020204" pitchFamily="34" charset="0"/>
                <a:cs typeface="Arial" panose="020B0604020202020204" pitchFamily="34" charset="0"/>
              </a:rPr>
              <a:t>Салықтарды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бюджетке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төленетін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төлемдерді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жөніндегі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міндеттемесі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сондай-ақ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өсімпұлдар</a:t>
            </a:r>
            <a:r>
              <a:rPr lang="ru-RU" dirty="0">
                <a:latin typeface="Arial" panose="020B0604020202020204" pitchFamily="34" charset="0"/>
                <a:cs typeface="Arial" panose="020B0604020202020204" pitchFamily="34" charset="0"/>
              </a:rPr>
              <a:t> мен </a:t>
            </a:r>
            <a:r>
              <a:rPr lang="ru-RU" dirty="0" err="1">
                <a:latin typeface="Arial" panose="020B0604020202020204" pitchFamily="34" charset="0"/>
                <a:cs typeface="Arial" panose="020B0604020202020204" pitchFamily="34" charset="0"/>
              </a:rPr>
              <a:t>өсімпұлдарды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жөніндегі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a:t>
            </a:r>
            <a:r>
              <a:rPr lang="ru-RU" dirty="0">
                <a:latin typeface="Arial" panose="020B0604020202020204" pitchFamily="34" charset="0"/>
                <a:cs typeface="Arial" panose="020B0604020202020204" pitchFamily="34" charset="0"/>
              </a:rPr>
              <a:t> осы </a:t>
            </a:r>
            <a:r>
              <a:rPr lang="ru-RU" dirty="0" err="1">
                <a:latin typeface="Arial" panose="020B0604020202020204" pitchFamily="34" charset="0"/>
                <a:cs typeface="Arial" panose="020B0604020202020204" pitchFamily="34" charset="0"/>
              </a:rPr>
              <a:t>Кодексте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Акционерлік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қоғамдар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туралы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Қазақстан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Республикасының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Заңында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көзделген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жағдайларды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қоспағанда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ұлттық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валютада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орындалады</a:t>
            </a:r>
            <a:r>
              <a:rPr lang="ru-RU" dirty="0">
                <a:latin typeface="Arial" panose="020B0604020202020204" pitchFamily="34" charset="0"/>
                <a:cs typeface="Arial" panose="020B0604020202020204" pitchFamily="34" charset="0"/>
              </a:rPr>
              <a:t>. «, </a:t>
            </a:r>
            <a:r>
              <a:rPr lang="ru-RU" dirty="0" err="1">
                <a:latin typeface="Arial" panose="020B0604020202020204" pitchFamily="34" charset="0"/>
                <a:cs typeface="Arial" panose="020B0604020202020204" pitchFamily="34" charset="0"/>
              </a:rPr>
              <a:t>сондай-ақ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Қазақстан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Республикасының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заңнамасында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өнімді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бөлу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туралы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келісімдерде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келісімшарттарда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Қазақстан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Республикасының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Президенті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бекітетін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қойнауын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пайдалануға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арналған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келісімшартта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заттай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шетел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валютасында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төлем</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көзделсе</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88577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a:extLst>
              <a:ext uri="{FF2B5EF4-FFF2-40B4-BE49-F238E27FC236}">
                <a16:creationId xmlns="" xmlns:a16="http://schemas.microsoft.com/office/drawing/2014/main" id="{7754D136-F83D-4E36-9A6F-DC5B7A639D8A}"/>
              </a:ext>
            </a:extLst>
          </p:cNvPr>
          <p:cNvSpPr>
            <a:spLocks noGrp="1"/>
          </p:cNvSpPr>
          <p:nvPr>
            <p:ph idx="1"/>
          </p:nvPr>
        </p:nvSpPr>
        <p:spPr>
          <a:xfrm>
            <a:off x="838200" y="1224643"/>
            <a:ext cx="10515600" cy="5763986"/>
          </a:xfrm>
        </p:spPr>
        <p:txBody>
          <a:bodyPr>
            <a:normAutofit fontScale="85000" lnSpcReduction="10000"/>
          </a:bodyPr>
          <a:lstStyle/>
          <a:p>
            <a:r>
              <a:rPr lang="ru-RU" sz="2300" dirty="0">
                <a:latin typeface="Arial" panose="020B0604020202020204" pitchFamily="34" charset="0"/>
                <a:cs typeface="Arial" panose="020B0604020202020204" pitchFamily="34" charset="0"/>
              </a:rPr>
              <a:t>Резидент </a:t>
            </a:r>
            <a:r>
              <a:rPr lang="ru-RU" sz="2300" dirty="0" err="1">
                <a:latin typeface="Arial" panose="020B0604020202020204" pitchFamily="34" charset="0"/>
                <a:cs typeface="Arial" panose="020B0604020202020204" pitchFamily="34" charset="0"/>
              </a:rPr>
              <a:t>заңды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тұлға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тарату</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туралы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шешім</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қабылданған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күннен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бастап</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үш</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жұмыс</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күні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ішінде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өзінің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орналасқан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жері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бойынша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органына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жазбаша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нысанда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хабарлайды</a:t>
            </a:r>
            <a:r>
              <a:rPr lang="ru-RU" sz="2300" dirty="0" smtClean="0">
                <a:latin typeface="Arial" panose="020B0604020202020204" pitchFamily="34" charset="0"/>
                <a:cs typeface="Arial" panose="020B0604020202020204" pitchFamily="34" charset="0"/>
              </a:rPr>
              <a:t>.</a:t>
            </a:r>
            <a:endParaRPr lang="ru-RU" sz="2300" dirty="0">
              <a:latin typeface="Arial" panose="020B0604020202020204" pitchFamily="34" charset="0"/>
              <a:cs typeface="Arial" panose="020B0604020202020204" pitchFamily="34" charset="0"/>
            </a:endParaRPr>
          </a:p>
          <a:p>
            <a:r>
              <a:rPr lang="ru-RU" sz="2300" dirty="0" err="1">
                <a:latin typeface="Arial" panose="020B0604020202020204" pitchFamily="34" charset="0"/>
                <a:cs typeface="Arial" panose="020B0604020202020204" pitchFamily="34" charset="0"/>
              </a:rPr>
              <a:t>Таратылатын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заңды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тұлға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аралық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тарату</a:t>
            </a:r>
            <a:r>
              <a:rPr lang="ru-RU" sz="2300" dirty="0">
                <a:latin typeface="Arial" panose="020B0604020202020204" pitchFamily="34" charset="0"/>
                <a:cs typeface="Arial" panose="020B0604020202020204" pitchFamily="34" charset="0"/>
              </a:rPr>
              <a:t> балансы </a:t>
            </a:r>
            <a:r>
              <a:rPr lang="ru-RU" sz="2300" dirty="0" err="1">
                <a:latin typeface="Arial" panose="020B0604020202020204" pitchFamily="34" charset="0"/>
                <a:cs typeface="Arial" panose="020B0604020202020204" pitchFamily="34" charset="0"/>
              </a:rPr>
              <a:t>бекітілген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күннен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бастап</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үш</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жұмыс</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күні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ішінде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бір</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мезгілде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орналасқан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жері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бойынша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органына</a:t>
            </a:r>
            <a:r>
              <a:rPr lang="ru-RU" sz="2300" dirty="0">
                <a:latin typeface="Arial" panose="020B0604020202020204" pitchFamily="34" charset="0"/>
                <a:cs typeface="Arial" panose="020B0604020202020204" pitchFamily="34" charset="0"/>
              </a:rPr>
              <a:t> </a:t>
            </a:r>
            <a:r>
              <a:rPr lang="ru-RU" sz="2300" dirty="0" err="1" smtClean="0">
                <a:latin typeface="Arial" panose="020B0604020202020204" pitchFamily="34" charset="0"/>
                <a:cs typeface="Arial" panose="020B0604020202020204" pitchFamily="34" charset="0"/>
              </a:rPr>
              <a:t>ұсынады</a:t>
            </a:r>
            <a:r>
              <a:rPr lang="ru-RU" sz="2300" dirty="0" smtClean="0">
                <a:latin typeface="Arial" panose="020B0604020202020204" pitchFamily="34" charset="0"/>
                <a:cs typeface="Arial" panose="020B0604020202020204" pitchFamily="34" charset="0"/>
              </a:rPr>
              <a:t>:</a:t>
            </a:r>
            <a:endParaRPr lang="ru-RU" sz="2300" dirty="0">
              <a:latin typeface="Arial" panose="020B0604020202020204" pitchFamily="34" charset="0"/>
              <a:cs typeface="Arial" panose="020B0604020202020204" pitchFamily="34" charset="0"/>
            </a:endParaRPr>
          </a:p>
          <a:p>
            <a:r>
              <a:rPr lang="ru-RU" sz="2300" dirty="0">
                <a:latin typeface="Arial" panose="020B0604020202020204" pitchFamily="34" charset="0"/>
                <a:cs typeface="Arial" panose="020B0604020202020204" pitchFamily="34" charset="0"/>
              </a:rPr>
              <a:t>1) </a:t>
            </a:r>
            <a:r>
              <a:rPr lang="ru-RU" sz="2300" dirty="0" err="1">
                <a:latin typeface="Arial" panose="020B0604020202020204" pitchFamily="34" charset="0"/>
                <a:cs typeface="Arial" panose="020B0604020202020204" pitchFamily="34" charset="0"/>
              </a:rPr>
              <a:t>салықтық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тексеруге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салықтық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өтініш</a:t>
            </a:r>
            <a:r>
              <a:rPr lang="ru-RU" sz="2300" dirty="0" smtClean="0">
                <a:latin typeface="Arial" panose="020B0604020202020204" pitchFamily="34" charset="0"/>
                <a:cs typeface="Arial" panose="020B0604020202020204" pitchFamily="34" charset="0"/>
              </a:rPr>
              <a:t>;</a:t>
            </a:r>
          </a:p>
          <a:p>
            <a:r>
              <a:rPr lang="ru-RU" sz="2300" dirty="0" smtClean="0">
                <a:latin typeface="Arial" panose="020B0604020202020204" pitchFamily="34" charset="0"/>
                <a:cs typeface="Arial" panose="020B0604020202020204" pitchFamily="34" charset="0"/>
              </a:rPr>
              <a:t>2</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таратудың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есептілігі</a:t>
            </a:r>
            <a:r>
              <a:rPr lang="ru-RU" sz="2300" dirty="0" smtClean="0">
                <a:latin typeface="Arial" panose="020B0604020202020204" pitchFamily="34" charset="0"/>
                <a:cs typeface="Arial" panose="020B0604020202020204" pitchFamily="34" charset="0"/>
              </a:rPr>
              <a:t>.</a:t>
            </a:r>
          </a:p>
          <a:p>
            <a:r>
              <a:rPr lang="ru-RU" sz="2300" dirty="0" err="1" smtClean="0">
                <a:latin typeface="Arial" panose="020B0604020202020204" pitchFamily="34" charset="0"/>
                <a:cs typeface="Arial" panose="020B0604020202020204" pitchFamily="34" charset="0"/>
              </a:rPr>
              <a:t>Таратылатын</a:t>
            </a:r>
            <a:r>
              <a:rPr lang="ru-RU" sz="2300" dirty="0" smtClean="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заңды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тұлғаның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берешегі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оның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ақшасы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есебінен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оның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ішінде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оның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мүлкін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сатудан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түскен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қаражат</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есебінен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Қазақстан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Республикасының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заңнамасында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белгіленген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кезектілік</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тәртібімен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өтеледі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Бұл</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ретте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таратылатын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заңды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тұлғаның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құрылымдық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бөлімшелерінің</a:t>
            </a:r>
            <a:r>
              <a:rPr lang="ru-RU" sz="2300" dirty="0">
                <a:latin typeface="Arial" panose="020B0604020202020204" pitchFamily="34" charset="0"/>
                <a:cs typeface="Arial" panose="020B0604020202020204" pitchFamily="34" charset="0"/>
              </a:rPr>
              <a:t>, резидент </a:t>
            </a:r>
            <a:r>
              <a:rPr lang="ru-RU" sz="2300" dirty="0" err="1">
                <a:latin typeface="Arial" panose="020B0604020202020204" pitchFamily="34" charset="0"/>
                <a:cs typeface="Arial" panose="020B0604020202020204" pitchFamily="34" charset="0"/>
              </a:rPr>
              <a:t>емес</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заңды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тұлғаның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тұрақты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мекемелерінің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құрылымдық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бөлімшелерінің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берешегі</a:t>
            </a:r>
            <a:r>
              <a:rPr lang="ru-RU" sz="2300" dirty="0">
                <a:latin typeface="Arial" panose="020B0604020202020204" pitchFamily="34" charset="0"/>
                <a:cs typeface="Arial" panose="020B0604020202020204" pitchFamily="34" charset="0"/>
              </a:rPr>
              <a:t> де </a:t>
            </a:r>
            <a:r>
              <a:rPr lang="ru-RU" sz="2300" dirty="0" err="1">
                <a:latin typeface="Arial" panose="020B0604020202020204" pitchFamily="34" charset="0"/>
                <a:cs typeface="Arial" panose="020B0604020202020204" pitchFamily="34" charset="0"/>
              </a:rPr>
              <a:t>осындай</a:t>
            </a:r>
            <a:r>
              <a:rPr lang="ru-RU" sz="2300" dirty="0">
                <a:latin typeface="Arial" panose="020B0604020202020204" pitchFamily="34" charset="0"/>
                <a:cs typeface="Arial" panose="020B0604020202020204" pitchFamily="34" charset="0"/>
              </a:rPr>
              <a:t> резидент </a:t>
            </a:r>
            <a:r>
              <a:rPr lang="ru-RU" sz="2300" dirty="0" err="1">
                <a:latin typeface="Arial" panose="020B0604020202020204" pitchFamily="34" charset="0"/>
                <a:cs typeface="Arial" panose="020B0604020202020204" pitchFamily="34" charset="0"/>
              </a:rPr>
              <a:t>емес</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заңды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тұлға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өзінің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міндеттемелерін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жиынтықта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орындаған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жағдайда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өтеледі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тұрақты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мекеме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тобы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үшін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заңды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тұлғалардың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тұрақты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мекеме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арқылы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құрылымдық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бөлімшелері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жұмысын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тоқтататын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құрылымдық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бөлімше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үшін</a:t>
            </a:r>
            <a:r>
              <a:rPr lang="ru-RU" sz="2300" dirty="0">
                <a:latin typeface="Arial" panose="020B0604020202020204" pitchFamily="34" charset="0"/>
                <a:cs typeface="Arial" panose="020B0604020202020204" pitchFamily="34" charset="0"/>
              </a:rPr>
              <a:t>..</a:t>
            </a:r>
            <a:endParaRPr lang="ru-RU" sz="2300" dirty="0" smtClean="0">
              <a:latin typeface="Arial" panose="020B0604020202020204" pitchFamily="34" charset="0"/>
              <a:cs typeface="Arial" panose="020B0604020202020204" pitchFamily="34" charset="0"/>
            </a:endParaRPr>
          </a:p>
          <a:p>
            <a:r>
              <a:rPr lang="ru-RU" sz="2300" dirty="0" err="1">
                <a:latin typeface="Arial" panose="020B0604020202020204" pitchFamily="34" charset="0"/>
                <a:cs typeface="Arial" panose="020B0604020202020204" pitchFamily="34" charset="0"/>
              </a:rPr>
              <a:t>Егер</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таратылатын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заңды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тұлғаның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мүлкі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берешегін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толық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өтеуге</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жеткіліксіз</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болса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салық</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берешегінің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қалған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бөлігін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заңдарда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белгіленген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жағдайларда</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таратылатын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заңды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тұлғаның</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құрылтайшылары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қатысушылары</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төлейді</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Қазақстан</a:t>
            </a:r>
            <a:r>
              <a:rPr lang="ru-RU" sz="2300" dirty="0">
                <a:latin typeface="Arial" panose="020B0604020202020204" pitchFamily="34" charset="0"/>
                <a:cs typeface="Arial" panose="020B0604020202020204" pitchFamily="34" charset="0"/>
              </a:rPr>
              <a:t> </a:t>
            </a:r>
            <a:r>
              <a:rPr lang="ru-RU" sz="2300" dirty="0" err="1">
                <a:latin typeface="Arial" panose="020B0604020202020204" pitchFamily="34" charset="0"/>
                <a:cs typeface="Arial" panose="020B0604020202020204" pitchFamily="34" charset="0"/>
              </a:rPr>
              <a:t>Республикасы</a:t>
            </a:r>
            <a:r>
              <a:rPr lang="ru-RU" sz="2300" dirty="0">
                <a:latin typeface="Arial" panose="020B0604020202020204" pitchFamily="34" charset="0"/>
                <a:cs typeface="Arial" panose="020B0604020202020204" pitchFamily="34" charset="0"/>
              </a:rPr>
              <a:t>.</a:t>
            </a:r>
          </a:p>
          <a:p>
            <a:endParaRPr lang="x-none" sz="2000" dirty="0">
              <a:latin typeface="Arial" panose="020B0604020202020204" pitchFamily="34" charset="0"/>
              <a:cs typeface="Arial" panose="020B0604020202020204" pitchFamily="34" charset="0"/>
            </a:endParaRPr>
          </a:p>
        </p:txBody>
      </p:sp>
      <p:sp>
        <p:nvSpPr>
          <p:cNvPr id="2" name="Заголовок 1"/>
          <p:cNvSpPr>
            <a:spLocks noGrp="1"/>
          </p:cNvSpPr>
          <p:nvPr>
            <p:ph type="title"/>
          </p:nvPr>
        </p:nvSpPr>
        <p:spPr>
          <a:xfrm>
            <a:off x="838200" y="365125"/>
            <a:ext cx="11353800" cy="1325563"/>
          </a:xfrm>
        </p:spPr>
        <p:txBody>
          <a:bodyPr>
            <a:normAutofit fontScale="90000"/>
          </a:bodyPr>
          <a:lstStyle/>
          <a:p>
            <a:pPr lvl="0" algn="ctr"/>
            <a:r>
              <a:rPr lang="ru-RU" sz="3200" dirty="0" err="1">
                <a:latin typeface="Arial" panose="020B0604020202020204" pitchFamily="34" charset="0"/>
                <a:cs typeface="Arial" panose="020B0604020202020204" pitchFamily="34" charset="0"/>
              </a:rPr>
              <a:t>Салық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төлеушінің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қызметін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тарату</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тоқтату</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кезінде</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салық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міндеттемесін</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орындау</a:t>
            </a:r>
            <a:r>
              <a:rPr lang="ru-RU" sz="3200" b="1" dirty="0">
                <a:latin typeface="Arial" panose="020B0604020202020204" pitchFamily="34" charset="0"/>
                <a:cs typeface="Arial" panose="020B0604020202020204" pitchFamily="34" charset="0"/>
              </a:rPr>
              <a:t/>
            </a:r>
            <a:br>
              <a:rPr lang="ru-RU" sz="3200" b="1" dirty="0">
                <a:latin typeface="Arial" panose="020B0604020202020204" pitchFamily="34" charset="0"/>
                <a:cs typeface="Arial" panose="020B0604020202020204" pitchFamily="34" charset="0"/>
              </a:rPr>
            </a:br>
            <a:r>
              <a:rPr lang="ru-RU" sz="3200" b="1" dirty="0">
                <a:latin typeface="Arial" panose="020B0604020202020204" pitchFamily="34" charset="0"/>
                <a:cs typeface="Arial" panose="020B0604020202020204" pitchFamily="34" charset="0"/>
              </a:rPr>
              <a:t>    </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5342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4826" y="457200"/>
            <a:ext cx="11189330" cy="2189817"/>
          </a:xfrm>
        </p:spPr>
        <p:txBody>
          <a:bodyPr>
            <a:normAutofit fontScale="90000"/>
          </a:bodyPr>
          <a:lstStyle/>
          <a:p>
            <a:pPr algn="ctr"/>
            <a:r>
              <a:rPr lang="ru-RU" sz="3100" b="1" dirty="0">
                <a:solidFill>
                  <a:srgbClr val="FF0000"/>
                </a:solidFill>
                <a:latin typeface="Arial" panose="020B0604020202020204" pitchFamily="34" charset="0"/>
                <a:cs typeface="Arial" panose="020B0604020202020204" pitchFamily="34" charset="0"/>
              </a:rPr>
              <a:t/>
            </a:r>
            <a:br>
              <a:rPr lang="ru-RU" sz="3100" b="1" dirty="0">
                <a:solidFill>
                  <a:srgbClr val="FF0000"/>
                </a:solidFill>
                <a:latin typeface="Arial" panose="020B0604020202020204" pitchFamily="34" charset="0"/>
                <a:cs typeface="Arial" panose="020B0604020202020204" pitchFamily="34" charset="0"/>
              </a:rPr>
            </a:br>
            <a:r>
              <a:rPr lang="ru-RU" sz="2200" b="1" dirty="0" err="1">
                <a:solidFill>
                  <a:srgbClr val="FF0000"/>
                </a:solidFill>
                <a:latin typeface="Arial" panose="020B0604020202020204" pitchFamily="34" charset="0"/>
                <a:cs typeface="Arial" panose="020B0604020202020204" pitchFamily="34" charset="0"/>
              </a:rPr>
              <a:t>Салықтарды</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және</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немесе</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алымдарды</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төлеу</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бойынша</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салық</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міндеттемесінің</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орындалу</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мерзімін</a:t>
            </a:r>
            <a:r>
              <a:rPr lang="ru-RU" sz="2200" b="1" dirty="0">
                <a:solidFill>
                  <a:srgbClr val="FF0000"/>
                </a:solidFill>
                <a:latin typeface="Arial" panose="020B0604020202020204" pitchFamily="34" charset="0"/>
                <a:cs typeface="Arial" panose="020B0604020202020204" pitchFamily="34" charset="0"/>
              </a:rPr>
              <a:t> </a:t>
            </a:r>
            <a:r>
              <a:rPr lang="ru-RU" sz="2200" b="1" dirty="0" err="1">
                <a:solidFill>
                  <a:srgbClr val="FF0000"/>
                </a:solidFill>
                <a:latin typeface="Arial" panose="020B0604020202020204" pitchFamily="34" charset="0"/>
                <a:cs typeface="Arial" panose="020B0604020202020204" pitchFamily="34" charset="0"/>
              </a:rPr>
              <a:t>өзгерту</a:t>
            </a:r>
            <a:r>
              <a:rPr lang="ru-RU" sz="3100" b="1" dirty="0">
                <a:latin typeface="Arial" panose="020B0604020202020204" pitchFamily="34" charset="0"/>
                <a:cs typeface="Arial" panose="020B0604020202020204" pitchFamily="34" charset="0"/>
              </a:rPr>
              <a:t/>
            </a:r>
            <a:br>
              <a:rPr lang="ru-RU" sz="3100" b="1" dirty="0">
                <a:latin typeface="Arial" panose="020B0604020202020204" pitchFamily="34" charset="0"/>
                <a:cs typeface="Arial" panose="020B0604020202020204" pitchFamily="34" charset="0"/>
              </a:rPr>
            </a:br>
            <a:r>
              <a:rPr lang="ru-RU" sz="3100" b="1" dirty="0">
                <a:latin typeface="Arial" panose="020B0604020202020204" pitchFamily="34" charset="0"/>
                <a:cs typeface="Arial" panose="020B0604020202020204" pitchFamily="34" charset="0"/>
              </a:rPr>
              <a:t/>
            </a:r>
            <a:br>
              <a:rPr lang="ru-RU" sz="3100" b="1" dirty="0">
                <a:latin typeface="Arial" panose="020B0604020202020204" pitchFamily="34" charset="0"/>
                <a:cs typeface="Arial" panose="020B0604020202020204" pitchFamily="34" charset="0"/>
              </a:rPr>
            </a:br>
            <a:r>
              <a:rPr lang="ru-RU" sz="3100" b="1" dirty="0">
                <a:latin typeface="Arial" panose="020B0604020202020204" pitchFamily="34" charset="0"/>
                <a:cs typeface="Arial" panose="020B0604020202020204" pitchFamily="34" charset="0"/>
              </a:rPr>
              <a:t/>
            </a:r>
            <a:br>
              <a:rPr lang="ru-RU" sz="3100" b="1" dirty="0">
                <a:latin typeface="Arial" panose="020B0604020202020204" pitchFamily="34" charset="0"/>
                <a:cs typeface="Arial" panose="020B0604020202020204" pitchFamily="34" charset="0"/>
              </a:rPr>
            </a:br>
            <a:r>
              <a:rPr lang="ru-RU" sz="3200" b="1" dirty="0">
                <a:latin typeface="Arial" panose="020B0604020202020204" pitchFamily="34" charset="0"/>
                <a:cs typeface="Arial" panose="020B0604020202020204" pitchFamily="34" charset="0"/>
              </a:rPr>
              <a:t/>
            </a:r>
            <a:br>
              <a:rPr lang="ru-RU" sz="3200" b="1" dirty="0">
                <a:latin typeface="Arial" panose="020B0604020202020204" pitchFamily="34" charset="0"/>
                <a:cs typeface="Arial" panose="020B0604020202020204" pitchFamily="34" charset="0"/>
              </a:rPr>
            </a:br>
            <a:endParaRPr lang="ru-RU" sz="2700"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 xmlns:a16="http://schemas.microsoft.com/office/drawing/2014/main" id="{9BFA14B4-BA44-4DA5-9C7C-18ED86D1A7D2}"/>
              </a:ext>
            </a:extLst>
          </p:cNvPr>
          <p:cNvSpPr txBox="1"/>
          <p:nvPr/>
        </p:nvSpPr>
        <p:spPr>
          <a:xfrm>
            <a:off x="391886" y="1111236"/>
            <a:ext cx="11408228" cy="5355312"/>
          </a:xfrm>
          <a:prstGeom prst="rect">
            <a:avLst/>
          </a:prstGeom>
          <a:noFill/>
        </p:spPr>
        <p:txBody>
          <a:bodyPr wrap="square">
            <a:spAutoFit/>
          </a:bodyPr>
          <a:lstStyle/>
          <a:p>
            <a:pPr marL="285750" indent="-285750">
              <a:buFont typeface="Courier New" panose="02070309020205020404" pitchFamily="49" charset="0"/>
              <a:buChar char="o"/>
            </a:pPr>
            <a:r>
              <a:rPr lang="ru-RU" dirty="0" err="1">
                <a:latin typeface="Arial" panose="020B0604020202020204" pitchFamily="34" charset="0"/>
                <a:cs typeface="Arial" panose="020B0604020202020204" pitchFamily="34" charset="0"/>
              </a:rPr>
              <a:t>Салықтарды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алымдарды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міндеттемесінің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орындалу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мерзімін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төлеушіге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сәйкес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есептелген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төлемдерді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кейінге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қалдыру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бөліп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жоспары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түрінде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жүзеге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асырылады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табыс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етілген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есептілігі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сондай-ақ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уәкілетті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мемлекеттік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органдардың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мәліметтері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органы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тексерулерінің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нәтижелері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есептеген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төлемдерді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жөніндегі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міндеттемесін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мерзімдерін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төлеушінің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үшінші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тұлғаның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мүлкін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қамтамасыз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ету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банктік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кепілдік</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жүргізіледі</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ru-RU" dirty="0" err="1">
                <a:latin typeface="Arial" panose="020B0604020202020204" pitchFamily="34" charset="0"/>
                <a:cs typeface="Arial" panose="020B0604020202020204" pitchFamily="34" charset="0"/>
              </a:rPr>
              <a:t>Салықтарды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алымдарды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жөніндегі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міндеттемесін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мерзімдерін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туралы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салықтық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өтінішті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төлемдерді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төлеудің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ұсынылған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кестесін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қолдана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отырып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уәкілетті</a:t>
            </a:r>
            <a:r>
              <a:rPr lang="ru-RU" dirty="0">
                <a:latin typeface="Arial" panose="020B0604020202020204" pitchFamily="34" charset="0"/>
                <a:cs typeface="Arial" panose="020B0604020202020204" pitchFamily="34" charset="0"/>
              </a:rPr>
              <a:t> орган </a:t>
            </a:r>
            <a:r>
              <a:rPr lang="ru-RU" dirty="0" err="1">
                <a:latin typeface="Arial" panose="020B0604020202020204" pitchFamily="34" charset="0"/>
                <a:cs typeface="Arial" panose="020B0604020202020204" pitchFamily="34" charset="0"/>
              </a:rPr>
              <a:t>белгілеген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нысан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береді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алымдар.Республикалық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бюджетке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түсетін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сондай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республикалық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жергілікті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бюджеттер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арасында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бөлінетін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алымдарды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міндеттемесін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орындау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мерзімін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өзгерту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туралы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шешімді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төлеушінің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орналасқан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a:t>
            </a:r>
            <a:r>
              <a:rPr lang="ru-RU" dirty="0">
                <a:latin typeface="Arial" panose="020B0604020202020204" pitchFamily="34" charset="0"/>
                <a:cs typeface="Arial" panose="020B0604020202020204" pitchFamily="34" charset="0"/>
              </a:rPr>
              <a:t> органы </a:t>
            </a:r>
            <a:r>
              <a:rPr lang="ru-RU" dirty="0" err="1">
                <a:latin typeface="Arial" panose="020B0604020202020204" pitchFamily="34" charset="0"/>
                <a:cs typeface="Arial" panose="020B0604020202020204" pitchFamily="34" charset="0"/>
              </a:rPr>
              <a:t>қабылдайды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алымдарды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біржолғы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төлеумен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кейінге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қалдыру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айдан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аспайтын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мерзімге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беріледі</a:t>
            </a:r>
            <a:r>
              <a:rPr lang="ru-RU" dirty="0" smtClean="0">
                <a:latin typeface="Arial" panose="020B0604020202020204" pitchFamily="34" charset="0"/>
                <a:cs typeface="Arial" panose="020B0604020202020204" pitchFamily="34" charset="0"/>
              </a:rPr>
              <a:t>.</a:t>
            </a:r>
            <a:endParaRPr lang="ru-RU" dirty="0">
              <a:latin typeface="Arial" panose="020B0604020202020204" pitchFamily="34" charset="0"/>
              <a:cs typeface="Arial" panose="020B0604020202020204" pitchFamily="34" charset="0"/>
            </a:endParaRPr>
          </a:p>
          <a:p>
            <a:pPr marL="285750" indent="-285750">
              <a:buFont typeface="Courier New" panose="02070309020205020404" pitchFamily="49" charset="0"/>
              <a:buChar char="o"/>
            </a:pPr>
            <a:r>
              <a:rPr lang="ru-RU" dirty="0" err="1">
                <a:latin typeface="Arial" panose="020B0604020202020204" pitchFamily="34" charset="0"/>
                <a:cs typeface="Arial" panose="020B0604020202020204" pitchFamily="34" charset="0"/>
              </a:rPr>
              <a:t>Салықтарды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алымдарды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тең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бөліп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төлеуді</a:t>
            </a:r>
            <a:r>
              <a:rPr lang="ru-RU" dirty="0">
                <a:latin typeface="Arial" panose="020B0604020202020204" pitchFamily="34" charset="0"/>
                <a:cs typeface="Arial" panose="020B0604020202020204" pitchFamily="34" charset="0"/>
              </a:rPr>
              <a:t> ай </a:t>
            </a:r>
            <a:r>
              <a:rPr lang="ru-RU" dirty="0" err="1">
                <a:latin typeface="Arial" panose="020B0604020202020204" pitchFamily="34" charset="0"/>
                <a:cs typeface="Arial" panose="020B0604020202020204" pitchFamily="34" charset="0"/>
              </a:rPr>
              <a:t>сайын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тоқсан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сайын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бойынша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бөліп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жоспары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үш</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жылдан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аспайтын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мерзімге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ұсынылады</a:t>
            </a:r>
            <a:r>
              <a:rPr lang="ru-RU" dirty="0" smtClean="0">
                <a:latin typeface="Arial" panose="020B0604020202020204" pitchFamily="34" charset="0"/>
                <a:cs typeface="Arial" panose="020B0604020202020204" pitchFamily="34" charset="0"/>
              </a:rPr>
              <a:t>.</a:t>
            </a:r>
          </a:p>
          <a:p>
            <a:pPr marL="285750" indent="-285750">
              <a:buFont typeface="Courier New" panose="02070309020205020404" pitchFamily="49" charset="0"/>
              <a:buChar char="o"/>
            </a:pPr>
            <a:r>
              <a:rPr lang="ru-RU" dirty="0" err="1" smtClean="0">
                <a:latin typeface="Arial" panose="020B0604020202020204" pitchFamily="34" charset="0"/>
                <a:cs typeface="Arial" panose="020B0604020202020204" pitchFamily="34" charset="0"/>
              </a:rPr>
              <a:t>Бір</a:t>
            </a:r>
            <a:r>
              <a:rPr lang="ru-RU" dirty="0" smtClean="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бірнеше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салықтар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және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алымдар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үшін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кейінге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қалдыру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немесе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бөліп</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төлеу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жоспары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ұсынылуы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мүмкін</a:t>
            </a:r>
            <a:r>
              <a:rPr lang="ru-RU"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99455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a:extLst>
              <a:ext uri="{FF2B5EF4-FFF2-40B4-BE49-F238E27FC236}">
                <a16:creationId xmlns="" xmlns:a16="http://schemas.microsoft.com/office/drawing/2014/main" id="{094D2338-B365-4495-ADFE-6FD863215277}"/>
              </a:ext>
            </a:extLst>
          </p:cNvPr>
          <p:cNvGraphicFramePr>
            <a:graphicFrameLocks noGrp="1"/>
          </p:cNvGraphicFramePr>
          <p:nvPr>
            <p:ph idx="1"/>
            <p:extLst>
              <p:ext uri="{D42A27DB-BD31-4B8C-83A1-F6EECF244321}">
                <p14:modId xmlns:p14="http://schemas.microsoft.com/office/powerpoint/2010/main" val="3525135772"/>
              </p:ext>
            </p:extLst>
          </p:nvPr>
        </p:nvGraphicFramePr>
        <p:xfrm>
          <a:off x="277091" y="1077686"/>
          <a:ext cx="11397837" cy="54151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Заголовок 1"/>
          <p:cNvSpPr>
            <a:spLocks noGrp="1"/>
          </p:cNvSpPr>
          <p:nvPr>
            <p:ph type="title"/>
          </p:nvPr>
        </p:nvSpPr>
        <p:spPr>
          <a:xfrm>
            <a:off x="838200" y="365126"/>
            <a:ext cx="10515600" cy="835714"/>
          </a:xfrm>
        </p:spPr>
        <p:txBody>
          <a:bodyPr>
            <a:normAutofit/>
          </a:bodyPr>
          <a:lstStyle/>
          <a:p>
            <a:pPr algn="ctr"/>
            <a:r>
              <a:rPr lang="ru-RU" sz="3200" dirty="0" err="1">
                <a:latin typeface="Arial" panose="020B0604020202020204" pitchFamily="34" charset="0"/>
                <a:cs typeface="Arial" panose="020B0604020202020204" pitchFamily="34" charset="0"/>
              </a:rPr>
              <a:t>Ұйымның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салықтық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есеп</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саясаты</a:t>
            </a:r>
            <a:endParaRPr lang="en-US" sz="3200" b="1" dirty="0">
              <a:ln w="12700" cmpd="sng">
                <a:solidFill>
                  <a:schemeClr val="accent4"/>
                </a:solidFill>
                <a:prstDash val="solid"/>
              </a:ln>
              <a:solidFill>
                <a:schemeClr val="accent6">
                  <a:lumMod val="60000"/>
                  <a:lumOff val="4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 xmlns:a16="http://schemas.microsoft.com/office/drawing/2014/main" id="{3FF0C1D0-3795-4A05-945B-880B53493D4C}"/>
              </a:ext>
            </a:extLst>
          </p:cNvPr>
          <p:cNvSpPr txBox="1"/>
          <p:nvPr/>
        </p:nvSpPr>
        <p:spPr>
          <a:xfrm>
            <a:off x="9760404" y="1200840"/>
            <a:ext cx="6098720" cy="369332"/>
          </a:xfrm>
          <a:prstGeom prst="rect">
            <a:avLst/>
          </a:prstGeom>
          <a:noFill/>
        </p:spPr>
        <p:txBody>
          <a:bodyPr wrap="square">
            <a:spAutoFit/>
          </a:bodyPr>
          <a:lstStyle/>
          <a:p>
            <a:endParaRPr lang="x-none" dirty="0"/>
          </a:p>
        </p:txBody>
      </p:sp>
    </p:spTree>
    <p:extLst>
      <p:ext uri="{BB962C8B-B14F-4D97-AF65-F5344CB8AC3E}">
        <p14:creationId xmlns:p14="http://schemas.microsoft.com/office/powerpoint/2010/main" val="2360232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1" y="126586"/>
            <a:ext cx="10515600" cy="835714"/>
          </a:xfrm>
        </p:spPr>
        <p:txBody>
          <a:bodyPr>
            <a:normAutofit/>
          </a:bodyPr>
          <a:lstStyle/>
          <a:p>
            <a:pPr algn="just"/>
            <a:r>
              <a:rPr lang="ru-RU" sz="3200" dirty="0" err="1">
                <a:latin typeface="Arial" panose="020B0604020202020204" pitchFamily="34" charset="0"/>
                <a:cs typeface="Arial" panose="020B0604020202020204" pitchFamily="34" charset="0"/>
              </a:rPr>
              <a:t>Ұйымның</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салықтық</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есеп</a:t>
            </a:r>
            <a:r>
              <a:rPr lang="ru-RU" sz="3200" dirty="0">
                <a:latin typeface="Arial" panose="020B0604020202020204" pitchFamily="34" charset="0"/>
                <a:cs typeface="Arial" panose="020B0604020202020204" pitchFamily="34" charset="0"/>
              </a:rPr>
              <a:t> </a:t>
            </a:r>
            <a:r>
              <a:rPr lang="ru-RU" sz="3200" dirty="0" err="1">
                <a:latin typeface="Arial" panose="020B0604020202020204" pitchFamily="34" charset="0"/>
                <a:cs typeface="Arial" panose="020B0604020202020204" pitchFamily="34" charset="0"/>
              </a:rPr>
              <a:t>саясаты</a:t>
            </a:r>
            <a:endParaRPr lang="en-US" sz="3200" b="1" dirty="0">
              <a:ln w="12700" cmpd="sng">
                <a:solidFill>
                  <a:schemeClr val="accent4"/>
                </a:solidFill>
                <a:prstDash val="solid"/>
              </a:ln>
              <a:solidFill>
                <a:schemeClr val="accent6">
                  <a:lumMod val="60000"/>
                  <a:lumOff val="40000"/>
                </a:schemeClr>
              </a:solidFill>
              <a:latin typeface="Arial" panose="020B0604020202020204" pitchFamily="34" charset="0"/>
              <a:cs typeface="Arial" panose="020B0604020202020204" pitchFamily="34" charset="0"/>
            </a:endParaRPr>
          </a:p>
        </p:txBody>
      </p:sp>
      <p:sp>
        <p:nvSpPr>
          <p:cNvPr id="5" name="Прямоугольник 4"/>
          <p:cNvSpPr/>
          <p:nvPr/>
        </p:nvSpPr>
        <p:spPr>
          <a:xfrm>
            <a:off x="838201" y="1083247"/>
            <a:ext cx="10927976" cy="37856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342900" indent="-342900">
              <a:buFont typeface="Wingdings" panose="05000000000000000000" pitchFamily="2" charset="2"/>
              <a:buChar char="ü"/>
            </a:pPr>
            <a:r>
              <a:rPr lang="ru-RU" sz="2400" dirty="0" err="1">
                <a:solidFill>
                  <a:schemeClr val="tx1"/>
                </a:solidFill>
                <a:latin typeface="Arial" panose="020B0604020202020204" pitchFamily="34" charset="0"/>
                <a:cs typeface="Arial" panose="020B0604020202020204" pitchFamily="34" charset="0"/>
              </a:rPr>
              <a:t>Салықтық</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есепке</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алу</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саясаты</a:t>
            </a:r>
            <a:r>
              <a:rPr lang="ru-RU" sz="2400" dirty="0">
                <a:solidFill>
                  <a:schemeClr val="tx1"/>
                </a:solidFill>
                <a:latin typeface="Arial" panose="020B0604020202020204" pitchFamily="34" charset="0"/>
                <a:cs typeface="Arial" panose="020B0604020202020204" pitchFamily="34" charset="0"/>
              </a:rPr>
              <a:t> – </a:t>
            </a:r>
            <a:r>
              <a:rPr lang="ru-RU" sz="2400" dirty="0" err="1">
                <a:solidFill>
                  <a:schemeClr val="tx1"/>
                </a:solidFill>
                <a:latin typeface="Arial" panose="020B0604020202020204" pitchFamily="34" charset="0"/>
                <a:cs typeface="Arial" panose="020B0604020202020204" pitchFamily="34" charset="0"/>
              </a:rPr>
              <a:t>бұл</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кәсіпорын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таңдаған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салықтық</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есепке</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алу</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әдістерінің</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жиынтығы</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салық</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есебін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ұйымдастырудың</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жалпы</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принциптері</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салық</a:t>
            </a:r>
            <a:r>
              <a:rPr lang="ru-RU" sz="2400" dirty="0">
                <a:solidFill>
                  <a:schemeClr val="tx1"/>
                </a:solidFill>
                <a:latin typeface="Arial" panose="020B0604020202020204" pitchFamily="34" charset="0"/>
                <a:cs typeface="Arial" panose="020B0604020202020204" pitchFamily="34" charset="0"/>
              </a:rPr>
              <a:t> салу </a:t>
            </a:r>
            <a:r>
              <a:rPr lang="ru-RU" sz="2400" dirty="0" err="1">
                <a:solidFill>
                  <a:schemeClr val="tx1"/>
                </a:solidFill>
                <a:latin typeface="Arial" panose="020B0604020202020204" pitchFamily="34" charset="0"/>
                <a:cs typeface="Arial" panose="020B0604020202020204" pitchFamily="34" charset="0"/>
              </a:rPr>
              <a:t>мақсатында</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бухгалтерлік</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есеп</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деректерін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түзету</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және</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салық</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салынатын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базаларды</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есептеу</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тәртібі</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салықтар</a:t>
            </a:r>
            <a:r>
              <a:rPr lang="ru-RU" sz="2400" dirty="0">
                <a:solidFill>
                  <a:schemeClr val="tx1"/>
                </a:solidFill>
                <a:latin typeface="Arial" panose="020B0604020202020204" pitchFamily="34" charset="0"/>
                <a:cs typeface="Arial" panose="020B0604020202020204" pitchFamily="34" charset="0"/>
              </a:rPr>
              <a:t> мен </a:t>
            </a:r>
            <a:r>
              <a:rPr lang="ru-RU" sz="2400" dirty="0" err="1">
                <a:solidFill>
                  <a:schemeClr val="tx1"/>
                </a:solidFill>
                <a:latin typeface="Arial" panose="020B0604020202020204" pitchFamily="34" charset="0"/>
                <a:cs typeface="Arial" panose="020B0604020202020204" pitchFamily="34" charset="0"/>
              </a:rPr>
              <a:t>бюджетке</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төленетін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төлемдерді</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және</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бюджетке</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төленетін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төлемдерді</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есептеу</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және</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төлеу</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әдістері</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бюджеттік</a:t>
            </a:r>
            <a:r>
              <a:rPr lang="ru-RU" sz="2400" dirty="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қаражаттар</a:t>
            </a:r>
            <a:r>
              <a:rPr lang="ru-RU" sz="2400" dirty="0" smtClean="0">
                <a:solidFill>
                  <a:schemeClr val="tx1"/>
                </a:solidFill>
                <a:latin typeface="Arial" panose="020B0604020202020204" pitchFamily="34" charset="0"/>
                <a:cs typeface="Arial" panose="020B0604020202020204" pitchFamily="34" charset="0"/>
              </a:rPr>
              <a:t>.</a:t>
            </a:r>
          </a:p>
          <a:p>
            <a:pPr marL="342900" indent="-342900">
              <a:buFont typeface="Wingdings" panose="05000000000000000000" pitchFamily="2" charset="2"/>
              <a:buChar char="ü"/>
            </a:pPr>
            <a:r>
              <a:rPr lang="ru-RU" sz="2400" dirty="0" err="1">
                <a:solidFill>
                  <a:schemeClr val="tx1"/>
                </a:solidFill>
                <a:latin typeface="Arial" panose="020B0604020202020204" pitchFamily="34" charset="0"/>
                <a:cs typeface="Arial" panose="020B0604020202020204" pitchFamily="34" charset="0"/>
              </a:rPr>
              <a:t>Салық</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төлеуші</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салық</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агенті</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салық</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есептілігін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Салық</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кодексінде</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белгіленген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тәртіппен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және</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шарттарда</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есептеу</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әдісімен</a:t>
            </a:r>
            <a:r>
              <a:rPr lang="ru-RU" sz="2400" dirty="0">
                <a:solidFill>
                  <a:schemeClr val="tx1"/>
                </a:solidFill>
                <a:latin typeface="Arial" panose="020B0604020202020204" pitchFamily="34" charset="0"/>
                <a:cs typeface="Arial" panose="020B0604020202020204" pitchFamily="34" charset="0"/>
              </a:rPr>
              <a:t> </a:t>
            </a:r>
            <a:r>
              <a:rPr lang="ru-RU" sz="2400" dirty="0" err="1">
                <a:solidFill>
                  <a:schemeClr val="tx1"/>
                </a:solidFill>
                <a:latin typeface="Arial" panose="020B0604020202020204" pitchFamily="34" charset="0"/>
                <a:cs typeface="Arial" panose="020B0604020202020204" pitchFamily="34" charset="0"/>
              </a:rPr>
              <a:t>теңгемен</a:t>
            </a:r>
            <a:r>
              <a:rPr lang="ru-RU" sz="2400" dirty="0">
                <a:solidFill>
                  <a:schemeClr val="tx1"/>
                </a:solidFill>
                <a:latin typeface="Arial" panose="020B0604020202020204" pitchFamily="34" charset="0"/>
                <a:cs typeface="Arial" panose="020B0604020202020204" pitchFamily="34" charset="0"/>
              </a:rPr>
              <a:t> </a:t>
            </a:r>
            <a:r>
              <a:rPr lang="ru-RU" sz="2400" dirty="0" err="1" smtClean="0">
                <a:solidFill>
                  <a:schemeClr val="tx1"/>
                </a:solidFill>
                <a:latin typeface="Arial" panose="020B0604020202020204" pitchFamily="34" charset="0"/>
                <a:cs typeface="Arial" panose="020B0604020202020204" pitchFamily="34" charset="0"/>
              </a:rPr>
              <a:t>жүргізеді</a:t>
            </a:r>
            <a:r>
              <a:rPr lang="ru-RU" sz="2400" dirty="0" smtClean="0">
                <a:solidFill>
                  <a:schemeClr val="tx1"/>
                </a:solidFill>
                <a:latin typeface="Arial" panose="020B0604020202020204" pitchFamily="34" charset="0"/>
                <a:cs typeface="Arial" panose="020B0604020202020204" pitchFamily="34" charset="0"/>
              </a:rPr>
              <a:t>. </a:t>
            </a:r>
            <a:br>
              <a:rPr lang="ru-RU" sz="2400" dirty="0" smtClean="0">
                <a:solidFill>
                  <a:schemeClr val="tx1"/>
                </a:solidFill>
                <a:latin typeface="Arial" panose="020B0604020202020204" pitchFamily="34" charset="0"/>
                <a:cs typeface="Arial" panose="020B0604020202020204" pitchFamily="34" charset="0"/>
              </a:rPr>
            </a:br>
            <a:endParaRPr lang="ru-RU" sz="2400" dirty="0">
              <a:solidFill>
                <a:schemeClr val="tx1"/>
              </a:solidFill>
            </a:endParaRPr>
          </a:p>
        </p:txBody>
      </p:sp>
    </p:spTree>
    <p:extLst>
      <p:ext uri="{BB962C8B-B14F-4D97-AF65-F5344CB8AC3E}">
        <p14:creationId xmlns:p14="http://schemas.microsoft.com/office/powerpoint/2010/main" val="2376692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1084</TotalTime>
  <Words>2517</Words>
  <Application>Microsoft Office PowerPoint</Application>
  <PresentationFormat>Произвольный</PresentationFormat>
  <Paragraphs>142</Paragraphs>
  <Slides>22</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Волна</vt:lpstr>
      <vt:lpstr>Презентация PowerPoint</vt:lpstr>
      <vt:lpstr>Презентация PowerPoint</vt:lpstr>
      <vt:lpstr>САЛЫҚ МІНДЕТТЕМЕСІ</vt:lpstr>
      <vt:lpstr>Салық міндеттемесінің элементтері</vt:lpstr>
      <vt:lpstr>Салық міндеттемесін орындау</vt:lpstr>
      <vt:lpstr>Салық төлеушінің қызметін тарату, тоқтату кезінде салық міндеттемесін орындау     </vt:lpstr>
      <vt:lpstr> Салықтарды және (немесе) алымдарды төлеу бойынша салық міндеттемесінің орындалу мерзімін өзгерту    </vt:lpstr>
      <vt:lpstr>Ұйымның салықтық есеп саясаты</vt:lpstr>
      <vt:lpstr>Ұйымның салықтық есеп саясаты</vt:lpstr>
      <vt:lpstr>Ұйымның салықтық есеп саясаты</vt:lpstr>
      <vt:lpstr>Салықтық есеп саясатын әзірлеу</vt:lpstr>
      <vt:lpstr>Салықтық есеп саясатының әсері</vt:lpstr>
      <vt:lpstr>САЛЫҚТЫҚ ЕСЕПКЕ АЛУ</vt:lpstr>
      <vt:lpstr>Есепке алу құжаттамасы:</vt:lpstr>
      <vt:lpstr>    Салық төлеуші (салық агенті) өзі дербес және (немесе) жиынтық салықтық есепке алуды жүргізуге жауапты, бірлескен қызмет туралы шартқа қатысушылардың уәкілетті өкілі арқылы салықтық есепке алуды ұйымдастырады және мыналарды:</vt:lpstr>
      <vt:lpstr>Салықтық есепке алу саясатында мынадай ережелер: </vt:lpstr>
      <vt:lpstr>6. Салық төлеушінің (салық агентінің):</vt:lpstr>
      <vt:lpstr>Салық есептілігі мынадай түрлерге бөлінеді:</vt:lpstr>
      <vt:lpstr>Презентация PowerPoint</vt:lpstr>
      <vt:lpstr>Ұйымның салықтық есеп саясаты</vt:lpstr>
      <vt:lpstr>Салық есеп саясатына қойылатын талаптар</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КАЗАХСКИЙ НАЦИОНАЛЬНЫЙ УНИВЕРСИТЕТ ИМ. АЛЬ-ФАРАБИ</dc:title>
  <dc:creator>Knight of Justice</dc:creator>
  <cp:lastModifiedBy>admin</cp:lastModifiedBy>
  <cp:revision>89</cp:revision>
  <dcterms:created xsi:type="dcterms:W3CDTF">2019-11-05T16:48:40Z</dcterms:created>
  <dcterms:modified xsi:type="dcterms:W3CDTF">2021-10-25T09:45:43Z</dcterms:modified>
</cp:coreProperties>
</file>